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7" r:id="rId7"/>
    <p:sldId id="268" r:id="rId8"/>
    <p:sldId id="269" r:id="rId9"/>
    <p:sldId id="270" r:id="rId10"/>
    <p:sldId id="261" r:id="rId11"/>
    <p:sldId id="271" r:id="rId12"/>
    <p:sldId id="263" r:id="rId13"/>
    <p:sldId id="272" r:id="rId14"/>
    <p:sldId id="273" r:id="rId15"/>
    <p:sldId id="265" r:id="rId16"/>
    <p:sldId id="264" r:id="rId17"/>
    <p:sldId id="274" r:id="rId18"/>
    <p:sldId id="266" r:id="rId19"/>
    <p:sldId id="275" r:id="rId20"/>
    <p:sldId id="276" r:id="rId21"/>
    <p:sldId id="278" r:id="rId22"/>
    <p:sldId id="27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0F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C99138-1920-B87A-BF9F-170C3744AFA4}" v="50" dt="2024-06-23T21:59:33.602"/>
    <p1510:client id="{D383563C-1946-5D54-4F2F-AF1400147F40}" v="346" dt="2024-06-22T02:43:52.2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68"/>
  </p:normalViewPr>
  <p:slideViewPr>
    <p:cSldViewPr snapToGrid="0">
      <p:cViewPr varScale="1">
        <p:scale>
          <a:sx n="119" d="100"/>
          <a:sy n="119" d="100"/>
        </p:scale>
        <p:origin x="55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https://claflin-my.sharepoint.com/personal/biitani_claflin_edu/Documents/Summer%20research%202024/Optimizer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[Optimizers.xlsx]Sheet1!$C$2</c:f>
              <c:strCache>
                <c:ptCount val="1"/>
              </c:strCache>
            </c:strRef>
          </c:tx>
          <c:spPr>
            <a:solidFill>
              <a:schemeClr val="accent1"/>
            </a:solidFill>
            <a:ln>
              <a:noFill/>
            </a:ln>
            <a:effectLst/>
          </c:spPr>
          <c:invertIfNegative val="0"/>
          <c:cat>
            <c:strRef>
              <c:f>[Optimizers.xlsx]Sheet1!$B$3:$B$13</c:f>
              <c:strCache>
                <c:ptCount val="11"/>
                <c:pt idx="0">
                  <c:v>SGD</c:v>
                </c:pt>
                <c:pt idx="1">
                  <c:v>RMSprop</c:v>
                </c:pt>
                <c:pt idx="2">
                  <c:v>Adam</c:v>
                </c:pt>
                <c:pt idx="3">
                  <c:v>AdamW</c:v>
                </c:pt>
                <c:pt idx="4">
                  <c:v>Adadelta</c:v>
                </c:pt>
                <c:pt idx="5">
                  <c:v>Adamax</c:v>
                </c:pt>
                <c:pt idx="6">
                  <c:v>Adafactor</c:v>
                </c:pt>
                <c:pt idx="7">
                  <c:v>Nadam</c:v>
                </c:pt>
                <c:pt idx="8">
                  <c:v>Ftrl</c:v>
                </c:pt>
                <c:pt idx="9">
                  <c:v>Lion</c:v>
                </c:pt>
                <c:pt idx="10">
                  <c:v>Loss Scale Optimizer</c:v>
                </c:pt>
              </c:strCache>
            </c:strRef>
          </c:cat>
          <c:val>
            <c:numRef>
              <c:f>[Optimizers.xlsx]Sheet1!$C$3:$C$13</c:f>
              <c:numCache>
                <c:formatCode>General</c:formatCode>
                <c:ptCount val="11"/>
              </c:numCache>
            </c:numRef>
          </c:val>
          <c:extLst>
            <c:ext xmlns:c16="http://schemas.microsoft.com/office/drawing/2014/chart" uri="{C3380CC4-5D6E-409C-BE32-E72D297353CC}">
              <c16:uniqueId val="{00000000-31DC-40C8-8F63-156ED0B2A555}"/>
            </c:ext>
          </c:extLst>
        </c:ser>
        <c:ser>
          <c:idx val="1"/>
          <c:order val="1"/>
          <c:tx>
            <c:strRef>
              <c:f>[Optimizers.xlsx]Sheet1!$D$2</c:f>
              <c:strCache>
                <c:ptCount val="1"/>
                <c:pt idx="0">
                  <c:v>Validation Accuracy</c:v>
                </c:pt>
              </c:strCache>
            </c:strRef>
          </c:tx>
          <c:spPr>
            <a:solidFill>
              <a:schemeClr val="accent2"/>
            </a:solidFill>
            <a:ln>
              <a:noFill/>
            </a:ln>
            <a:effectLst/>
          </c:spPr>
          <c:invertIfNegative val="0"/>
          <c:cat>
            <c:strRef>
              <c:f>[Optimizers.xlsx]Sheet1!$B$3:$B$13</c:f>
              <c:strCache>
                <c:ptCount val="11"/>
                <c:pt idx="0">
                  <c:v>SGD</c:v>
                </c:pt>
                <c:pt idx="1">
                  <c:v>RMSprop</c:v>
                </c:pt>
                <c:pt idx="2">
                  <c:v>Adam</c:v>
                </c:pt>
                <c:pt idx="3">
                  <c:v>AdamW</c:v>
                </c:pt>
                <c:pt idx="4">
                  <c:v>Adadelta</c:v>
                </c:pt>
                <c:pt idx="5">
                  <c:v>Adamax</c:v>
                </c:pt>
                <c:pt idx="6">
                  <c:v>Adafactor</c:v>
                </c:pt>
                <c:pt idx="7">
                  <c:v>Nadam</c:v>
                </c:pt>
                <c:pt idx="8">
                  <c:v>Ftrl</c:v>
                </c:pt>
                <c:pt idx="9">
                  <c:v>Lion</c:v>
                </c:pt>
                <c:pt idx="10">
                  <c:v>Loss Scale Optimizer</c:v>
                </c:pt>
              </c:strCache>
            </c:strRef>
          </c:cat>
          <c:val>
            <c:numRef>
              <c:f>[Optimizers.xlsx]Sheet1!$D$3:$D$13</c:f>
              <c:numCache>
                <c:formatCode>General</c:formatCode>
                <c:ptCount val="11"/>
                <c:pt idx="0">
                  <c:v>0.82</c:v>
                </c:pt>
                <c:pt idx="1">
                  <c:v>0.86</c:v>
                </c:pt>
                <c:pt idx="2">
                  <c:v>0.78</c:v>
                </c:pt>
                <c:pt idx="3">
                  <c:v>0.9</c:v>
                </c:pt>
                <c:pt idx="4">
                  <c:v>0.42</c:v>
                </c:pt>
                <c:pt idx="5">
                  <c:v>0.78</c:v>
                </c:pt>
                <c:pt idx="6">
                  <c:v>0.54</c:v>
                </c:pt>
                <c:pt idx="7">
                  <c:v>0.88</c:v>
                </c:pt>
                <c:pt idx="8">
                  <c:v>0.82</c:v>
                </c:pt>
                <c:pt idx="9">
                  <c:v>0.86</c:v>
                </c:pt>
                <c:pt idx="10">
                  <c:v>0.82</c:v>
                </c:pt>
              </c:numCache>
            </c:numRef>
          </c:val>
          <c:extLst>
            <c:ext xmlns:c16="http://schemas.microsoft.com/office/drawing/2014/chart" uri="{C3380CC4-5D6E-409C-BE32-E72D297353CC}">
              <c16:uniqueId val="{00000001-31DC-40C8-8F63-156ED0B2A555}"/>
            </c:ext>
          </c:extLst>
        </c:ser>
        <c:ser>
          <c:idx val="2"/>
          <c:order val="2"/>
          <c:tx>
            <c:strRef>
              <c:f>[Optimizers.xlsx]Sheet1!$E$2</c:f>
              <c:strCache>
                <c:ptCount val="1"/>
              </c:strCache>
            </c:strRef>
          </c:tx>
          <c:spPr>
            <a:solidFill>
              <a:schemeClr val="accent3"/>
            </a:solidFill>
            <a:ln>
              <a:noFill/>
            </a:ln>
            <a:effectLst/>
          </c:spPr>
          <c:invertIfNegative val="0"/>
          <c:cat>
            <c:strRef>
              <c:f>[Optimizers.xlsx]Sheet1!$B$3:$B$13</c:f>
              <c:strCache>
                <c:ptCount val="11"/>
                <c:pt idx="0">
                  <c:v>SGD</c:v>
                </c:pt>
                <c:pt idx="1">
                  <c:v>RMSprop</c:v>
                </c:pt>
                <c:pt idx="2">
                  <c:v>Adam</c:v>
                </c:pt>
                <c:pt idx="3">
                  <c:v>AdamW</c:v>
                </c:pt>
                <c:pt idx="4">
                  <c:v>Adadelta</c:v>
                </c:pt>
                <c:pt idx="5">
                  <c:v>Adamax</c:v>
                </c:pt>
                <c:pt idx="6">
                  <c:v>Adafactor</c:v>
                </c:pt>
                <c:pt idx="7">
                  <c:v>Nadam</c:v>
                </c:pt>
                <c:pt idx="8">
                  <c:v>Ftrl</c:v>
                </c:pt>
                <c:pt idx="9">
                  <c:v>Lion</c:v>
                </c:pt>
                <c:pt idx="10">
                  <c:v>Loss Scale Optimizer</c:v>
                </c:pt>
              </c:strCache>
            </c:strRef>
          </c:cat>
          <c:val>
            <c:numRef>
              <c:f>[Optimizers.xlsx]Sheet1!$E$3:$E$13</c:f>
              <c:numCache>
                <c:formatCode>General</c:formatCode>
                <c:ptCount val="11"/>
              </c:numCache>
            </c:numRef>
          </c:val>
          <c:extLst>
            <c:ext xmlns:c16="http://schemas.microsoft.com/office/drawing/2014/chart" uri="{C3380CC4-5D6E-409C-BE32-E72D297353CC}">
              <c16:uniqueId val="{00000002-31DC-40C8-8F63-156ED0B2A555}"/>
            </c:ext>
          </c:extLst>
        </c:ser>
        <c:ser>
          <c:idx val="3"/>
          <c:order val="3"/>
          <c:tx>
            <c:strRef>
              <c:f>[Optimizers.xlsx]Sheet1!$F$2</c:f>
              <c:strCache>
                <c:ptCount val="1"/>
                <c:pt idx="0">
                  <c:v>Test Accuracy</c:v>
                </c:pt>
              </c:strCache>
            </c:strRef>
          </c:tx>
          <c:spPr>
            <a:solidFill>
              <a:schemeClr val="accent4"/>
            </a:solidFill>
            <a:ln>
              <a:noFill/>
            </a:ln>
            <a:effectLst/>
          </c:spPr>
          <c:invertIfNegative val="0"/>
          <c:cat>
            <c:strRef>
              <c:f>[Optimizers.xlsx]Sheet1!$B$3:$B$13</c:f>
              <c:strCache>
                <c:ptCount val="11"/>
                <c:pt idx="0">
                  <c:v>SGD</c:v>
                </c:pt>
                <c:pt idx="1">
                  <c:v>RMSprop</c:v>
                </c:pt>
                <c:pt idx="2">
                  <c:v>Adam</c:v>
                </c:pt>
                <c:pt idx="3">
                  <c:v>AdamW</c:v>
                </c:pt>
                <c:pt idx="4">
                  <c:v>Adadelta</c:v>
                </c:pt>
                <c:pt idx="5">
                  <c:v>Adamax</c:v>
                </c:pt>
                <c:pt idx="6">
                  <c:v>Adafactor</c:v>
                </c:pt>
                <c:pt idx="7">
                  <c:v>Nadam</c:v>
                </c:pt>
                <c:pt idx="8">
                  <c:v>Ftrl</c:v>
                </c:pt>
                <c:pt idx="9">
                  <c:v>Lion</c:v>
                </c:pt>
                <c:pt idx="10">
                  <c:v>Loss Scale Optimizer</c:v>
                </c:pt>
              </c:strCache>
            </c:strRef>
          </c:cat>
          <c:val>
            <c:numRef>
              <c:f>[Optimizers.xlsx]Sheet1!$F$3:$F$13</c:f>
              <c:numCache>
                <c:formatCode>General</c:formatCode>
                <c:ptCount val="11"/>
                <c:pt idx="0">
                  <c:v>0.7</c:v>
                </c:pt>
                <c:pt idx="1">
                  <c:v>0.9</c:v>
                </c:pt>
                <c:pt idx="2">
                  <c:v>0.7</c:v>
                </c:pt>
                <c:pt idx="3">
                  <c:v>1</c:v>
                </c:pt>
                <c:pt idx="4">
                  <c:v>0.4</c:v>
                </c:pt>
                <c:pt idx="5">
                  <c:v>0.7</c:v>
                </c:pt>
                <c:pt idx="6">
                  <c:v>0.6</c:v>
                </c:pt>
                <c:pt idx="7">
                  <c:v>0.8</c:v>
                </c:pt>
                <c:pt idx="8">
                  <c:v>0.6</c:v>
                </c:pt>
                <c:pt idx="9">
                  <c:v>0.8</c:v>
                </c:pt>
                <c:pt idx="10">
                  <c:v>1</c:v>
                </c:pt>
              </c:numCache>
            </c:numRef>
          </c:val>
          <c:extLst>
            <c:ext xmlns:c16="http://schemas.microsoft.com/office/drawing/2014/chart" uri="{C3380CC4-5D6E-409C-BE32-E72D297353CC}">
              <c16:uniqueId val="{00000003-31DC-40C8-8F63-156ED0B2A555}"/>
            </c:ext>
          </c:extLst>
        </c:ser>
        <c:ser>
          <c:idx val="4"/>
          <c:order val="4"/>
          <c:tx>
            <c:strRef>
              <c:f>[Optimizers.xlsx]Sheet1!$G$2</c:f>
              <c:strCache>
                <c:ptCount val="1"/>
              </c:strCache>
            </c:strRef>
          </c:tx>
          <c:spPr>
            <a:solidFill>
              <a:schemeClr val="accent5"/>
            </a:solidFill>
            <a:ln>
              <a:noFill/>
            </a:ln>
            <a:effectLst/>
          </c:spPr>
          <c:invertIfNegative val="0"/>
          <c:cat>
            <c:strRef>
              <c:f>[Optimizers.xlsx]Sheet1!$B$3:$B$13</c:f>
              <c:strCache>
                <c:ptCount val="11"/>
                <c:pt idx="0">
                  <c:v>SGD</c:v>
                </c:pt>
                <c:pt idx="1">
                  <c:v>RMSprop</c:v>
                </c:pt>
                <c:pt idx="2">
                  <c:v>Adam</c:v>
                </c:pt>
                <c:pt idx="3">
                  <c:v>AdamW</c:v>
                </c:pt>
                <c:pt idx="4">
                  <c:v>Adadelta</c:v>
                </c:pt>
                <c:pt idx="5">
                  <c:v>Adamax</c:v>
                </c:pt>
                <c:pt idx="6">
                  <c:v>Adafactor</c:v>
                </c:pt>
                <c:pt idx="7">
                  <c:v>Nadam</c:v>
                </c:pt>
                <c:pt idx="8">
                  <c:v>Ftrl</c:v>
                </c:pt>
                <c:pt idx="9">
                  <c:v>Lion</c:v>
                </c:pt>
                <c:pt idx="10">
                  <c:v>Loss Scale Optimizer</c:v>
                </c:pt>
              </c:strCache>
            </c:strRef>
          </c:cat>
          <c:val>
            <c:numRef>
              <c:f>[Optimizers.xlsx]Sheet1!$G$3:$G$13</c:f>
              <c:numCache>
                <c:formatCode>General</c:formatCode>
                <c:ptCount val="11"/>
              </c:numCache>
            </c:numRef>
          </c:val>
          <c:extLst>
            <c:ext xmlns:c16="http://schemas.microsoft.com/office/drawing/2014/chart" uri="{C3380CC4-5D6E-409C-BE32-E72D297353CC}">
              <c16:uniqueId val="{00000004-31DC-40C8-8F63-156ED0B2A555}"/>
            </c:ext>
          </c:extLst>
        </c:ser>
        <c:ser>
          <c:idx val="5"/>
          <c:order val="5"/>
          <c:tx>
            <c:strRef>
              <c:f>[Optimizers.xlsx]Sheet1!$H$2</c:f>
              <c:strCache>
                <c:ptCount val="1"/>
                <c:pt idx="0">
                  <c:v>Losses</c:v>
                </c:pt>
              </c:strCache>
            </c:strRef>
          </c:tx>
          <c:spPr>
            <a:solidFill>
              <a:schemeClr val="accent6"/>
            </a:solidFill>
            <a:ln>
              <a:noFill/>
            </a:ln>
            <a:effectLst/>
          </c:spPr>
          <c:invertIfNegative val="0"/>
          <c:cat>
            <c:strRef>
              <c:f>[Optimizers.xlsx]Sheet1!$B$3:$B$13</c:f>
              <c:strCache>
                <c:ptCount val="11"/>
                <c:pt idx="0">
                  <c:v>SGD</c:v>
                </c:pt>
                <c:pt idx="1">
                  <c:v>RMSprop</c:v>
                </c:pt>
                <c:pt idx="2">
                  <c:v>Adam</c:v>
                </c:pt>
                <c:pt idx="3">
                  <c:v>AdamW</c:v>
                </c:pt>
                <c:pt idx="4">
                  <c:v>Adadelta</c:v>
                </c:pt>
                <c:pt idx="5">
                  <c:v>Adamax</c:v>
                </c:pt>
                <c:pt idx="6">
                  <c:v>Adafactor</c:v>
                </c:pt>
                <c:pt idx="7">
                  <c:v>Nadam</c:v>
                </c:pt>
                <c:pt idx="8">
                  <c:v>Ftrl</c:v>
                </c:pt>
                <c:pt idx="9">
                  <c:v>Lion</c:v>
                </c:pt>
                <c:pt idx="10">
                  <c:v>Loss Scale Optimizer</c:v>
                </c:pt>
              </c:strCache>
            </c:strRef>
          </c:cat>
          <c:val>
            <c:numRef>
              <c:f>[Optimizers.xlsx]Sheet1!$H$3:$H$13</c:f>
              <c:numCache>
                <c:formatCode>General</c:formatCode>
                <c:ptCount val="11"/>
                <c:pt idx="0">
                  <c:v>4.4000000000000004</c:v>
                </c:pt>
                <c:pt idx="1">
                  <c:v>1.4235</c:v>
                </c:pt>
                <c:pt idx="2">
                  <c:v>2.8759000000000001</c:v>
                </c:pt>
                <c:pt idx="3">
                  <c:v>0.57999999999999996</c:v>
                </c:pt>
                <c:pt idx="4">
                  <c:v>3.5</c:v>
                </c:pt>
                <c:pt idx="5">
                  <c:v>1.51</c:v>
                </c:pt>
                <c:pt idx="6">
                  <c:v>4.28</c:v>
                </c:pt>
                <c:pt idx="7">
                  <c:v>1.25</c:v>
                </c:pt>
                <c:pt idx="8">
                  <c:v>2.88</c:v>
                </c:pt>
                <c:pt idx="9">
                  <c:v>2.65</c:v>
                </c:pt>
                <c:pt idx="10">
                  <c:v>2.4700000000000002</c:v>
                </c:pt>
              </c:numCache>
            </c:numRef>
          </c:val>
          <c:extLst>
            <c:ext xmlns:c16="http://schemas.microsoft.com/office/drawing/2014/chart" uri="{C3380CC4-5D6E-409C-BE32-E72D297353CC}">
              <c16:uniqueId val="{00000005-31DC-40C8-8F63-156ED0B2A555}"/>
            </c:ext>
          </c:extLst>
        </c:ser>
        <c:dLbls>
          <c:showLegendKey val="0"/>
          <c:showVal val="0"/>
          <c:showCatName val="0"/>
          <c:showSerName val="0"/>
          <c:showPercent val="0"/>
          <c:showBubbleSize val="0"/>
        </c:dLbls>
        <c:gapWidth val="219"/>
        <c:overlap val="-27"/>
        <c:axId val="25448456"/>
        <c:axId val="25450504"/>
      </c:barChart>
      <c:catAx>
        <c:axId val="254484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Optimizers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450504"/>
        <c:crosses val="autoZero"/>
        <c:auto val="1"/>
        <c:lblAlgn val="ctr"/>
        <c:lblOffset val="100"/>
        <c:noMultiLvlLbl val="0"/>
      </c:catAx>
      <c:valAx>
        <c:axId val="25450504"/>
        <c:scaling>
          <c:orientation val="minMax"/>
        </c:scaling>
        <c:delete val="0"/>
        <c:axPos val="l"/>
        <c:majorGridlines>
          <c:spPr>
            <a:ln w="25400" cap="flat" cmpd="sng" algn="ctr">
              <a:no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Result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4484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jpe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6/23/24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6/23/24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6/23/24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ransition spd="slow">
    <p:push dir="u"/>
  </p:transition>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bimalitani100/Summer-Research-2024" TargetMode="External"/><Relationship Id="rId2" Type="http://schemas.openxmlformats.org/officeDocument/2006/relationships/hyperlink" Target="https://www.kaggle.com/code/ruslankl/brain-tumor-detection-v1-0-cnn-vgg-16" TargetMode="External"/><Relationship Id="rId1" Type="http://schemas.openxmlformats.org/officeDocument/2006/relationships/slideLayout" Target="../slideLayouts/slideLayout2.xml"/><Relationship Id="rId6" Type="http://schemas.openxmlformats.org/officeDocument/2006/relationships/hyperlink" Target="https://keras.io/api/optimizers/" TargetMode="External"/><Relationship Id="rId5" Type="http://schemas.openxmlformats.org/officeDocument/2006/relationships/hyperlink" Target="https://github.com/tensorflow/tensorflow/blob/master/tensorflow/python/keras/models.py" TargetMode="External"/><Relationship Id="rId4" Type="http://schemas.openxmlformats.org/officeDocument/2006/relationships/hyperlink" Target="https://www.tensorflow.org/tutorials/images/cnn"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Artificial intelligence - IBM Blog">
            <a:extLst>
              <a:ext uri="{FF2B5EF4-FFF2-40B4-BE49-F238E27FC236}">
                <a16:creationId xmlns:a16="http://schemas.microsoft.com/office/drawing/2014/main" id="{82406648-B27A-1CB9-DC37-0A2309891CB0}"/>
              </a:ext>
            </a:extLst>
          </p:cNvPr>
          <p:cNvPicPr>
            <a:picLocks noChangeAspect="1" noChangeArrowheads="1"/>
          </p:cNvPicPr>
          <p:nvPr/>
        </p:nvPicPr>
        <p:blipFill rotWithShape="1">
          <a:blip r:embed="rId2">
            <a:duotone>
              <a:prstClr val="black"/>
              <a:prstClr val="white"/>
            </a:duotone>
            <a:extLst>
              <a:ext uri="{28A0092B-C50C-407E-A947-70E740481C1C}">
                <a14:useLocalDpi xmlns:a14="http://schemas.microsoft.com/office/drawing/2010/main" val="0"/>
              </a:ext>
            </a:extLst>
          </a:blip>
          <a:srcRect l="1586" t="141" r="29744" b="2"/>
          <a:stretch/>
        </p:blipFill>
        <p:spPr bwMode="auto">
          <a:xfrm>
            <a:off x="4880113" y="-1"/>
            <a:ext cx="7308711" cy="6858001"/>
          </a:xfrm>
          <a:custGeom>
            <a:avLst/>
            <a:gdLst/>
            <a:ahLst/>
            <a:cxnLst/>
            <a:rect l="l" t="t" r="r" b="b"/>
            <a:pathLst>
              <a:path w="7065281" h="6858001">
                <a:moveTo>
                  <a:pt x="379987" y="0"/>
                </a:moveTo>
                <a:lnTo>
                  <a:pt x="7065281" y="0"/>
                </a:lnTo>
                <a:lnTo>
                  <a:pt x="7065281"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3616789-2D3F-A6A9-CBE3-13B7F30CA441}"/>
              </a:ext>
            </a:extLst>
          </p:cNvPr>
          <p:cNvSpPr>
            <a:spLocks noGrp="1"/>
          </p:cNvSpPr>
          <p:nvPr>
            <p:ph type="ctrTitle"/>
          </p:nvPr>
        </p:nvSpPr>
        <p:spPr>
          <a:xfrm>
            <a:off x="668866" y="1678666"/>
            <a:ext cx="5123515" cy="2369093"/>
          </a:xfrm>
        </p:spPr>
        <p:txBody>
          <a:bodyPr>
            <a:normAutofit/>
          </a:bodyPr>
          <a:lstStyle/>
          <a:p>
            <a:pPr>
              <a:lnSpc>
                <a:spcPct val="90000"/>
              </a:lnSpc>
            </a:pPr>
            <a:r>
              <a:rPr lang="en-US" sz="3700" b="1" i="0" dirty="0">
                <a:effectLst/>
                <a:highlight>
                  <a:srgbClr val="FFFFFF"/>
                </a:highlight>
                <a:latin typeface="Söhne"/>
              </a:rPr>
              <a:t>Using Artificial Intelligence to Diagnose Brain Tumors: A Neural Network Approach</a:t>
            </a:r>
            <a:endParaRPr lang="en-US" sz="3700" dirty="0"/>
          </a:p>
        </p:txBody>
      </p:sp>
      <p:sp>
        <p:nvSpPr>
          <p:cNvPr id="3" name="Subtitle 2">
            <a:extLst>
              <a:ext uri="{FF2B5EF4-FFF2-40B4-BE49-F238E27FC236}">
                <a16:creationId xmlns:a16="http://schemas.microsoft.com/office/drawing/2014/main" id="{622AAB06-097C-8C85-26BB-389A870BB3E1}"/>
              </a:ext>
            </a:extLst>
          </p:cNvPr>
          <p:cNvSpPr>
            <a:spLocks noGrp="1"/>
          </p:cNvSpPr>
          <p:nvPr>
            <p:ph type="subTitle" idx="1"/>
          </p:nvPr>
        </p:nvSpPr>
        <p:spPr>
          <a:xfrm>
            <a:off x="677335" y="4050831"/>
            <a:ext cx="5113217" cy="1096901"/>
          </a:xfrm>
        </p:spPr>
        <p:txBody>
          <a:bodyPr>
            <a:normAutofit/>
          </a:bodyPr>
          <a:lstStyle/>
          <a:p>
            <a:r>
              <a:rPr lang="en-US" sz="1600" b="1" dirty="0">
                <a:solidFill>
                  <a:schemeClr val="tx1"/>
                </a:solidFill>
              </a:rPr>
              <a:t>-By Bimal Itani</a:t>
            </a:r>
          </a:p>
        </p:txBody>
      </p:sp>
      <p:cxnSp>
        <p:nvCxnSpPr>
          <p:cNvPr id="2055" name="Straight Connector 2054">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057" name="Straight Connector 2056">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059"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61"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63"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65"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67"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69"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71"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Subtitle 2">
            <a:extLst>
              <a:ext uri="{FF2B5EF4-FFF2-40B4-BE49-F238E27FC236}">
                <a16:creationId xmlns:a16="http://schemas.microsoft.com/office/drawing/2014/main" id="{DE3BA4CB-AA59-53D7-7755-781223626633}"/>
              </a:ext>
            </a:extLst>
          </p:cNvPr>
          <p:cNvSpPr txBox="1">
            <a:spLocks/>
          </p:cNvSpPr>
          <p:nvPr/>
        </p:nvSpPr>
        <p:spPr>
          <a:xfrm>
            <a:off x="667735" y="4407231"/>
            <a:ext cx="5113217" cy="1096901"/>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r>
              <a:rPr lang="en-US" sz="1600" b="1" dirty="0">
                <a:solidFill>
                  <a:schemeClr val="tx1"/>
                </a:solidFill>
              </a:rPr>
              <a:t>Mentor: Dr Shrikant Pawa</a:t>
            </a:r>
            <a:r>
              <a:rPr lang="en-US" sz="1600" b="1" dirty="0"/>
              <a:t>r</a:t>
            </a:r>
          </a:p>
        </p:txBody>
      </p:sp>
      <p:sp>
        <p:nvSpPr>
          <p:cNvPr id="4" name="TextBox 3">
            <a:extLst>
              <a:ext uri="{FF2B5EF4-FFF2-40B4-BE49-F238E27FC236}">
                <a16:creationId xmlns:a16="http://schemas.microsoft.com/office/drawing/2014/main" id="{E7CC0B3C-C9D4-E79B-1C83-794F0C0CA57F}"/>
              </a:ext>
            </a:extLst>
          </p:cNvPr>
          <p:cNvSpPr txBox="1"/>
          <p:nvPr/>
        </p:nvSpPr>
        <p:spPr>
          <a:xfrm>
            <a:off x="153678" y="4761942"/>
            <a:ext cx="593675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870F35"/>
                </a:solidFill>
              </a:rPr>
              <a:t>                      </a:t>
            </a:r>
            <a:r>
              <a:rPr lang="en-US" b="1" i="1" dirty="0">
                <a:solidFill>
                  <a:srgbClr val="870F35"/>
                </a:solidFill>
              </a:rPr>
              <a:t>Claflin University</a:t>
            </a:r>
          </a:p>
          <a:p>
            <a:r>
              <a:rPr lang="en-US" b="1" i="1" dirty="0"/>
              <a:t>Department of Computer Science| School of Natural Sciences and Mathematics</a:t>
            </a:r>
          </a:p>
        </p:txBody>
      </p:sp>
    </p:spTree>
    <p:extLst>
      <p:ext uri="{BB962C8B-B14F-4D97-AF65-F5344CB8AC3E}">
        <p14:creationId xmlns:p14="http://schemas.microsoft.com/office/powerpoint/2010/main" val="200036623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8" name="Rectangle: Rounded Corners 287">
            <a:extLst>
              <a:ext uri="{FF2B5EF4-FFF2-40B4-BE49-F238E27FC236}">
                <a16:creationId xmlns:a16="http://schemas.microsoft.com/office/drawing/2014/main" id="{04D6D231-7E5C-9EFA-8010-E93295617974}"/>
              </a:ext>
            </a:extLst>
          </p:cNvPr>
          <p:cNvSpPr/>
          <p:nvPr/>
        </p:nvSpPr>
        <p:spPr>
          <a:xfrm>
            <a:off x="2148876" y="143081"/>
            <a:ext cx="7400233" cy="2329838"/>
          </a:xfrm>
          <a:prstGeom prst="round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289" name="Rectangle: Rounded Corners 288">
            <a:extLst>
              <a:ext uri="{FF2B5EF4-FFF2-40B4-BE49-F238E27FC236}">
                <a16:creationId xmlns:a16="http://schemas.microsoft.com/office/drawing/2014/main" id="{4EC8CA15-1217-B204-759F-9F4B3AAB6C6C}"/>
              </a:ext>
            </a:extLst>
          </p:cNvPr>
          <p:cNvSpPr/>
          <p:nvPr/>
        </p:nvSpPr>
        <p:spPr>
          <a:xfrm>
            <a:off x="2160000" y="2585168"/>
            <a:ext cx="7383109" cy="2039605"/>
          </a:xfrm>
          <a:prstGeom prst="round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0" name="Rectangle: Rounded Corners 289">
            <a:extLst>
              <a:ext uri="{FF2B5EF4-FFF2-40B4-BE49-F238E27FC236}">
                <a16:creationId xmlns:a16="http://schemas.microsoft.com/office/drawing/2014/main" id="{6BB6668C-FDDC-55E4-F5D5-1B4145852342}"/>
              </a:ext>
            </a:extLst>
          </p:cNvPr>
          <p:cNvSpPr/>
          <p:nvPr/>
        </p:nvSpPr>
        <p:spPr>
          <a:xfrm>
            <a:off x="2154438" y="4722832"/>
            <a:ext cx="7372423" cy="202116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Rectangle 292">
            <a:extLst>
              <a:ext uri="{FF2B5EF4-FFF2-40B4-BE49-F238E27FC236}">
                <a16:creationId xmlns:a16="http://schemas.microsoft.com/office/drawing/2014/main" id="{8908ABCE-AE57-C0EC-EADB-882F18071F86}"/>
              </a:ext>
            </a:extLst>
          </p:cNvPr>
          <p:cNvSpPr/>
          <p:nvPr/>
        </p:nvSpPr>
        <p:spPr>
          <a:xfrm>
            <a:off x="-6000" y="0"/>
            <a:ext cx="19500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aseline="0" dirty="0">
                <a:solidFill>
                  <a:srgbClr val="FFFFFF"/>
                </a:solidFill>
                <a:latin typeface="Trebuchet MS"/>
              </a:rPr>
              <a:t>CNN </a:t>
            </a:r>
            <a:r>
              <a:rPr lang="en-US" sz="1600" dirty="0">
                <a:solidFill>
                  <a:srgbClr val="FFFFFF"/>
                </a:solidFill>
                <a:latin typeface="Trebuchet MS"/>
              </a:rPr>
              <a:t>Architecture:</a:t>
            </a:r>
            <a:endParaRPr lang="en-US" sz="1600" dirty="0"/>
          </a:p>
        </p:txBody>
      </p:sp>
      <p:sp>
        <p:nvSpPr>
          <p:cNvPr id="299" name="TextBox 298">
            <a:extLst>
              <a:ext uri="{FF2B5EF4-FFF2-40B4-BE49-F238E27FC236}">
                <a16:creationId xmlns:a16="http://schemas.microsoft.com/office/drawing/2014/main" id="{578C92E6-0562-7626-A1A9-EA7764F52E08}"/>
              </a:ext>
            </a:extLst>
          </p:cNvPr>
          <p:cNvSpPr txBox="1"/>
          <p:nvPr/>
        </p:nvSpPr>
        <p:spPr>
          <a:xfrm>
            <a:off x="3175535" y="261636"/>
            <a:ext cx="6521165" cy="20928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latin typeface="Times New Roman"/>
                <a:ea typeface="+mn-lt"/>
                <a:cs typeface="+mn-lt"/>
              </a:rPr>
              <a:t>It is a convolutional neural network (CNN) known for its simplicity and depth. Instead of using large filters, VGG-16 relies on small 3x3 filters in its 13 convolutional layers, enhancing feature extraction while maintaining manageability. Each convolutional layer is followed by max-pooling layers to reduce spatial dimensions, culminating in 3 fully connected layers for classification. This straightforward architecture allows for effective image recognition, making VGG-16 both robust and easy to understand, despite its relatively high computational demands</a:t>
            </a:r>
            <a:r>
              <a:rPr lang="en-US" dirty="0">
                <a:ea typeface="+mn-lt"/>
                <a:cs typeface="+mn-lt"/>
              </a:rPr>
              <a:t>.</a:t>
            </a:r>
            <a:endParaRPr lang="en-US" dirty="0"/>
          </a:p>
        </p:txBody>
      </p:sp>
      <p:sp>
        <p:nvSpPr>
          <p:cNvPr id="300" name="TextBox 299">
            <a:extLst>
              <a:ext uri="{FF2B5EF4-FFF2-40B4-BE49-F238E27FC236}">
                <a16:creationId xmlns:a16="http://schemas.microsoft.com/office/drawing/2014/main" id="{47D92F42-9AC0-B5F0-F254-0950FCCA4B4C}"/>
              </a:ext>
            </a:extLst>
          </p:cNvPr>
          <p:cNvSpPr txBox="1"/>
          <p:nvPr/>
        </p:nvSpPr>
        <p:spPr>
          <a:xfrm>
            <a:off x="3381329" y="2579605"/>
            <a:ext cx="6140583" cy="2050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ea typeface="+mn-lt"/>
                <a:cs typeface="+mn-lt"/>
              </a:rPr>
              <a:t>It is a special kind of CNN where information flows freely. Instead of just connecting to the previous layer, each layer it gets a boost of information from all layers that came before it in a specific group (called a dense block). This allows features to be reused and helps avoid vanishing gradients, a problem that can hinder deep learning. Overall, it's like giving each layer in the group a cheat sheet of what all the earlier layers learned, making it efficient and accurate.</a:t>
            </a:r>
            <a:endParaRPr lang="en-US" sz="1600" dirty="0"/>
          </a:p>
        </p:txBody>
      </p:sp>
      <p:sp>
        <p:nvSpPr>
          <p:cNvPr id="301" name="TextBox 300">
            <a:extLst>
              <a:ext uri="{FF2B5EF4-FFF2-40B4-BE49-F238E27FC236}">
                <a16:creationId xmlns:a16="http://schemas.microsoft.com/office/drawing/2014/main" id="{0E41FFEB-C304-6BBD-7601-1734015F871F}"/>
              </a:ext>
            </a:extLst>
          </p:cNvPr>
          <p:cNvSpPr txBox="1"/>
          <p:nvPr/>
        </p:nvSpPr>
        <p:spPr>
          <a:xfrm>
            <a:off x="3410321" y="4722964"/>
            <a:ext cx="6046466"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ea typeface="+mn-lt"/>
                <a:cs typeface="+mn-lt"/>
              </a:rPr>
              <a:t>It is a convolutional neural network (CNN) architecture that improves upon the Inception model by using depthwise separable convolutions. Instead of standard convolutions, Xception separates the process into two steps: depthwise convolution, which filters each input channel independently, followed by pointwise convolution, which combines the results. This design allows for more efficient feature extraction and reduced computational complexity.</a:t>
            </a:r>
            <a:endParaRPr lang="en-US" sz="1600"/>
          </a:p>
          <a:p>
            <a:endParaRPr lang="en-US" sz="1200" dirty="0"/>
          </a:p>
        </p:txBody>
      </p:sp>
      <p:sp>
        <p:nvSpPr>
          <p:cNvPr id="302" name="TextBox 301">
            <a:extLst>
              <a:ext uri="{FF2B5EF4-FFF2-40B4-BE49-F238E27FC236}">
                <a16:creationId xmlns:a16="http://schemas.microsoft.com/office/drawing/2014/main" id="{9DCE17C8-CD45-F8BA-6C5C-0E8579332E6C}"/>
              </a:ext>
            </a:extLst>
          </p:cNvPr>
          <p:cNvSpPr txBox="1"/>
          <p:nvPr/>
        </p:nvSpPr>
        <p:spPr>
          <a:xfrm>
            <a:off x="2162584" y="259270"/>
            <a:ext cx="10920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VGG-16:</a:t>
            </a:r>
          </a:p>
        </p:txBody>
      </p:sp>
      <p:sp>
        <p:nvSpPr>
          <p:cNvPr id="304" name="TextBox 303">
            <a:extLst>
              <a:ext uri="{FF2B5EF4-FFF2-40B4-BE49-F238E27FC236}">
                <a16:creationId xmlns:a16="http://schemas.microsoft.com/office/drawing/2014/main" id="{26B2EFEB-02EA-A66F-23BB-6EE22AA13CAF}"/>
              </a:ext>
            </a:extLst>
          </p:cNvPr>
          <p:cNvSpPr txBox="1"/>
          <p:nvPr/>
        </p:nvSpPr>
        <p:spPr>
          <a:xfrm>
            <a:off x="2160569" y="2649109"/>
            <a:ext cx="13020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err="1"/>
              <a:t>DenseNet</a:t>
            </a:r>
            <a:r>
              <a:rPr lang="en-US" dirty="0"/>
              <a:t>:</a:t>
            </a:r>
          </a:p>
        </p:txBody>
      </p:sp>
      <p:sp>
        <p:nvSpPr>
          <p:cNvPr id="305" name="TextBox 304">
            <a:extLst>
              <a:ext uri="{FF2B5EF4-FFF2-40B4-BE49-F238E27FC236}">
                <a16:creationId xmlns:a16="http://schemas.microsoft.com/office/drawing/2014/main" id="{B8D89513-0442-A6AD-B422-8A54AD6632F6}"/>
              </a:ext>
            </a:extLst>
          </p:cNvPr>
          <p:cNvSpPr txBox="1"/>
          <p:nvPr/>
        </p:nvSpPr>
        <p:spPr>
          <a:xfrm>
            <a:off x="2216759" y="4803767"/>
            <a:ext cx="12000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err="1"/>
              <a:t>Xception</a:t>
            </a:r>
            <a:r>
              <a:rPr lang="en-US" dirty="0"/>
              <a:t>:</a:t>
            </a:r>
          </a:p>
        </p:txBody>
      </p:sp>
    </p:spTree>
    <p:extLst>
      <p:ext uri="{BB962C8B-B14F-4D97-AF65-F5344CB8AC3E}">
        <p14:creationId xmlns:p14="http://schemas.microsoft.com/office/powerpoint/2010/main" val="4046804365"/>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8D939-02D6-F810-F3F6-3DBDE96F2163}"/>
              </a:ext>
            </a:extLst>
          </p:cNvPr>
          <p:cNvSpPr>
            <a:spLocks noGrp="1"/>
          </p:cNvSpPr>
          <p:nvPr>
            <p:ph type="title"/>
          </p:nvPr>
        </p:nvSpPr>
        <p:spPr/>
        <p:txBody>
          <a:bodyPr/>
          <a:lstStyle/>
          <a:p>
            <a:r>
              <a:rPr lang="en-US" dirty="0"/>
              <a:t>CNN Architecture result:</a:t>
            </a:r>
          </a:p>
        </p:txBody>
      </p:sp>
      <p:graphicFrame>
        <p:nvGraphicFramePr>
          <p:cNvPr id="4" name="Table 3">
            <a:extLst>
              <a:ext uri="{FF2B5EF4-FFF2-40B4-BE49-F238E27FC236}">
                <a16:creationId xmlns:a16="http://schemas.microsoft.com/office/drawing/2014/main" id="{48A813C1-77E4-1681-9E5C-19650B03AD4E}"/>
              </a:ext>
            </a:extLst>
          </p:cNvPr>
          <p:cNvGraphicFramePr>
            <a:graphicFrameLocks noGrp="1"/>
          </p:cNvGraphicFramePr>
          <p:nvPr>
            <p:extLst>
              <p:ext uri="{D42A27DB-BD31-4B8C-83A1-F6EECF244321}">
                <p14:modId xmlns:p14="http://schemas.microsoft.com/office/powerpoint/2010/main" val="1125968885"/>
              </p:ext>
            </p:extLst>
          </p:nvPr>
        </p:nvGraphicFramePr>
        <p:xfrm>
          <a:off x="895489" y="1735357"/>
          <a:ext cx="8168640" cy="4439884"/>
        </p:xfrm>
        <a:graphic>
          <a:graphicData uri="http://schemas.openxmlformats.org/drawingml/2006/table">
            <a:tbl>
              <a:tblPr firstRow="1" bandRow="1">
                <a:tableStyleId>{5C22544A-7EE6-4342-B048-85BDC9FD1C3A}</a:tableStyleId>
              </a:tblPr>
              <a:tblGrid>
                <a:gridCol w="2042160">
                  <a:extLst>
                    <a:ext uri="{9D8B030D-6E8A-4147-A177-3AD203B41FA5}">
                      <a16:colId xmlns:a16="http://schemas.microsoft.com/office/drawing/2014/main" val="199530458"/>
                    </a:ext>
                  </a:extLst>
                </a:gridCol>
                <a:gridCol w="2042160">
                  <a:extLst>
                    <a:ext uri="{9D8B030D-6E8A-4147-A177-3AD203B41FA5}">
                      <a16:colId xmlns:a16="http://schemas.microsoft.com/office/drawing/2014/main" val="2765370033"/>
                    </a:ext>
                  </a:extLst>
                </a:gridCol>
                <a:gridCol w="2042160">
                  <a:extLst>
                    <a:ext uri="{9D8B030D-6E8A-4147-A177-3AD203B41FA5}">
                      <a16:colId xmlns:a16="http://schemas.microsoft.com/office/drawing/2014/main" val="1902315212"/>
                    </a:ext>
                  </a:extLst>
                </a:gridCol>
                <a:gridCol w="2042160">
                  <a:extLst>
                    <a:ext uri="{9D8B030D-6E8A-4147-A177-3AD203B41FA5}">
                      <a16:colId xmlns:a16="http://schemas.microsoft.com/office/drawing/2014/main" val="4048296015"/>
                    </a:ext>
                  </a:extLst>
                </a:gridCol>
              </a:tblGrid>
              <a:tr h="1109971">
                <a:tc>
                  <a:txBody>
                    <a:bodyPr/>
                    <a:lstStyle/>
                    <a:p>
                      <a:r>
                        <a:rPr lang="en-US" dirty="0"/>
                        <a:t>CNN Model</a:t>
                      </a:r>
                    </a:p>
                  </a:txBody>
                  <a:tcPr/>
                </a:tc>
                <a:tc>
                  <a:txBody>
                    <a:bodyPr/>
                    <a:lstStyle/>
                    <a:p>
                      <a:r>
                        <a:rPr lang="en-US" dirty="0"/>
                        <a:t>Loss</a:t>
                      </a:r>
                    </a:p>
                  </a:txBody>
                  <a:tcPr/>
                </a:tc>
                <a:tc>
                  <a:txBody>
                    <a:bodyPr/>
                    <a:lstStyle/>
                    <a:p>
                      <a:r>
                        <a:rPr lang="en-US" dirty="0"/>
                        <a:t>Training </a:t>
                      </a:r>
                      <a:endParaRPr lang="en-US"/>
                    </a:p>
                    <a:p>
                      <a:pPr lvl="0">
                        <a:buNone/>
                      </a:pPr>
                      <a:r>
                        <a:rPr lang="en-US" dirty="0"/>
                        <a:t>Accuracy</a:t>
                      </a:r>
                    </a:p>
                  </a:txBody>
                  <a:tcPr/>
                </a:tc>
                <a:tc>
                  <a:txBody>
                    <a:bodyPr/>
                    <a:lstStyle/>
                    <a:p>
                      <a:r>
                        <a:rPr lang="en-US" dirty="0"/>
                        <a:t>Validation</a:t>
                      </a:r>
                    </a:p>
                    <a:p>
                      <a:pPr lvl="0">
                        <a:buNone/>
                      </a:pPr>
                      <a:r>
                        <a:rPr lang="en-US" dirty="0"/>
                        <a:t>Accuracy</a:t>
                      </a:r>
                    </a:p>
                  </a:txBody>
                  <a:tcPr/>
                </a:tc>
                <a:extLst>
                  <a:ext uri="{0D108BD9-81ED-4DB2-BD59-A6C34878D82A}">
                    <a16:rowId xmlns:a16="http://schemas.microsoft.com/office/drawing/2014/main" val="332338106"/>
                  </a:ext>
                </a:extLst>
              </a:tr>
              <a:tr h="1109971">
                <a:tc>
                  <a:txBody>
                    <a:bodyPr/>
                    <a:lstStyle/>
                    <a:p>
                      <a:r>
                        <a:rPr lang="en-US" dirty="0"/>
                        <a:t>VGG-16</a:t>
                      </a:r>
                    </a:p>
                  </a:txBody>
                  <a:tcPr/>
                </a:tc>
                <a:tc>
                  <a:txBody>
                    <a:bodyPr/>
                    <a:lstStyle/>
                    <a:p>
                      <a:r>
                        <a:rPr lang="en-US" dirty="0"/>
                        <a:t>0.58</a:t>
                      </a:r>
                    </a:p>
                  </a:txBody>
                  <a:tcPr/>
                </a:tc>
                <a:tc>
                  <a:txBody>
                    <a:bodyPr/>
                    <a:lstStyle/>
                    <a:p>
                      <a:r>
                        <a:rPr lang="en-US" dirty="0"/>
                        <a:t>1</a:t>
                      </a:r>
                    </a:p>
                  </a:txBody>
                  <a:tcPr/>
                </a:tc>
                <a:tc>
                  <a:txBody>
                    <a:bodyPr/>
                    <a:lstStyle/>
                    <a:p>
                      <a:r>
                        <a:rPr lang="en-US" dirty="0"/>
                        <a:t>0.90</a:t>
                      </a:r>
                    </a:p>
                  </a:txBody>
                  <a:tcPr/>
                </a:tc>
                <a:extLst>
                  <a:ext uri="{0D108BD9-81ED-4DB2-BD59-A6C34878D82A}">
                    <a16:rowId xmlns:a16="http://schemas.microsoft.com/office/drawing/2014/main" val="2876554552"/>
                  </a:ext>
                </a:extLst>
              </a:tr>
              <a:tr h="1109971">
                <a:tc>
                  <a:txBody>
                    <a:bodyPr/>
                    <a:lstStyle/>
                    <a:p>
                      <a:pPr lvl="0">
                        <a:buNone/>
                      </a:pPr>
                      <a:r>
                        <a:rPr lang="en-US" err="1"/>
                        <a:t>DenseNet</a:t>
                      </a:r>
                      <a:endParaRPr lang="en-US" dirty="0" err="1"/>
                    </a:p>
                  </a:txBody>
                  <a:tcPr/>
                </a:tc>
                <a:tc>
                  <a:txBody>
                    <a:bodyPr/>
                    <a:lstStyle/>
                    <a:p>
                      <a:pPr lvl="0">
                        <a:buNone/>
                      </a:pPr>
                      <a:r>
                        <a:rPr lang="en-US" dirty="0"/>
                        <a:t>1.55</a:t>
                      </a:r>
                    </a:p>
                  </a:txBody>
                  <a:tcPr/>
                </a:tc>
                <a:tc>
                  <a:txBody>
                    <a:bodyPr/>
                    <a:lstStyle/>
                    <a:p>
                      <a:pPr lvl="0">
                        <a:buNone/>
                      </a:pPr>
                      <a:r>
                        <a:rPr lang="en-US" dirty="0"/>
                        <a:t>0.60</a:t>
                      </a:r>
                    </a:p>
                  </a:txBody>
                  <a:tcPr/>
                </a:tc>
                <a:tc>
                  <a:txBody>
                    <a:bodyPr/>
                    <a:lstStyle/>
                    <a:p>
                      <a:pPr lvl="0">
                        <a:buNone/>
                      </a:pPr>
                      <a:r>
                        <a:rPr lang="en-US" dirty="0"/>
                        <a:t>0.50</a:t>
                      </a:r>
                    </a:p>
                  </a:txBody>
                  <a:tcPr/>
                </a:tc>
                <a:extLst>
                  <a:ext uri="{0D108BD9-81ED-4DB2-BD59-A6C34878D82A}">
                    <a16:rowId xmlns:a16="http://schemas.microsoft.com/office/drawing/2014/main" val="3689344508"/>
                  </a:ext>
                </a:extLst>
              </a:tr>
              <a:tr h="1109971">
                <a:tc>
                  <a:txBody>
                    <a:bodyPr/>
                    <a:lstStyle/>
                    <a:p>
                      <a:r>
                        <a:rPr lang="en-US" dirty="0" err="1"/>
                        <a:t>Xception</a:t>
                      </a:r>
                    </a:p>
                  </a:txBody>
                  <a:tcPr/>
                </a:tc>
                <a:tc>
                  <a:txBody>
                    <a:bodyPr/>
                    <a:lstStyle/>
                    <a:p>
                      <a:r>
                        <a:rPr lang="en-US" dirty="0"/>
                        <a:t>1.44</a:t>
                      </a:r>
                    </a:p>
                  </a:txBody>
                  <a:tcPr/>
                </a:tc>
                <a:tc>
                  <a:txBody>
                    <a:bodyPr/>
                    <a:lstStyle/>
                    <a:p>
                      <a:r>
                        <a:rPr lang="en-US" dirty="0"/>
                        <a:t>0.77</a:t>
                      </a:r>
                    </a:p>
                  </a:txBody>
                  <a:tcPr/>
                </a:tc>
                <a:tc>
                  <a:txBody>
                    <a:bodyPr/>
                    <a:lstStyle/>
                    <a:p>
                      <a:r>
                        <a:rPr lang="en-US" dirty="0"/>
                        <a:t>0.62</a:t>
                      </a:r>
                    </a:p>
                  </a:txBody>
                  <a:tcPr/>
                </a:tc>
                <a:extLst>
                  <a:ext uri="{0D108BD9-81ED-4DB2-BD59-A6C34878D82A}">
                    <a16:rowId xmlns:a16="http://schemas.microsoft.com/office/drawing/2014/main" val="3441916523"/>
                  </a:ext>
                </a:extLst>
              </a:tr>
            </a:tbl>
          </a:graphicData>
        </a:graphic>
      </p:graphicFrame>
    </p:spTree>
    <p:extLst>
      <p:ext uri="{BB962C8B-B14F-4D97-AF65-F5344CB8AC3E}">
        <p14:creationId xmlns:p14="http://schemas.microsoft.com/office/powerpoint/2010/main" val="161255074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TextBox 10">
            <a:extLst>
              <a:ext uri="{FF2B5EF4-FFF2-40B4-BE49-F238E27FC236}">
                <a16:creationId xmlns:a16="http://schemas.microsoft.com/office/drawing/2014/main" id="{19B50B6E-0F7F-98AB-BFEF-B8E0CF5D7736}"/>
              </a:ext>
            </a:extLst>
          </p:cNvPr>
          <p:cNvSpPr txBox="1"/>
          <p:nvPr/>
        </p:nvSpPr>
        <p:spPr>
          <a:xfrm>
            <a:off x="842094" y="1715334"/>
            <a:ext cx="8761329"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dirty="0">
                <a:ea typeface="+mn-lt"/>
                <a:cs typeface="+mn-lt"/>
              </a:rPr>
              <a:t>Data augmentation in machine learning and deep learning enhances training data diversity without acquiring new data.</a:t>
            </a:r>
            <a:endParaRPr lang="en-US" dirty="0"/>
          </a:p>
          <a:p>
            <a:pPr marL="285750" indent="-285750">
              <a:buFont typeface="Arial"/>
              <a:buChar char="•"/>
            </a:pPr>
            <a:r>
              <a:rPr lang="en-US" sz="2400" dirty="0">
                <a:ea typeface="+mn-lt"/>
                <a:cs typeface="+mn-lt"/>
              </a:rPr>
              <a:t>Techniques include rotations, flips, shifts, zooms, and color adjustments applied to existing datasets.</a:t>
            </a:r>
            <a:endParaRPr lang="en-US" dirty="0"/>
          </a:p>
          <a:p>
            <a:pPr marL="285750" indent="-285750">
              <a:buFont typeface="Arial"/>
              <a:buChar char="•"/>
            </a:pPr>
            <a:r>
              <a:rPr lang="en-US" sz="2400" dirty="0">
                <a:ea typeface="+mn-lt"/>
                <a:cs typeface="+mn-lt"/>
              </a:rPr>
              <a:t>Modified versions of original data improve model robustness and generalization to new data.</a:t>
            </a:r>
            <a:endParaRPr lang="en-US" dirty="0"/>
          </a:p>
          <a:p>
            <a:pPr marL="285750" indent="-285750">
              <a:buFont typeface="Arial"/>
              <a:buChar char="•"/>
            </a:pPr>
            <a:r>
              <a:rPr lang="en-US" sz="2400" dirty="0">
                <a:ea typeface="+mn-lt"/>
                <a:cs typeface="+mn-lt"/>
              </a:rPr>
              <a:t>Artificially expanding the training set mitigates overfitting and enhances model performance overall.</a:t>
            </a:r>
            <a:endParaRPr lang="en-US" dirty="0"/>
          </a:p>
          <a:p>
            <a:endParaRPr lang="en-US" sz="2400" dirty="0"/>
          </a:p>
        </p:txBody>
      </p:sp>
      <p:sp>
        <p:nvSpPr>
          <p:cNvPr id="12" name="Oval 11">
            <a:extLst>
              <a:ext uri="{FF2B5EF4-FFF2-40B4-BE49-F238E27FC236}">
                <a16:creationId xmlns:a16="http://schemas.microsoft.com/office/drawing/2014/main" id="{4D104AB6-5BBF-E6E1-8399-D3D7EA597243}"/>
              </a:ext>
            </a:extLst>
          </p:cNvPr>
          <p:cNvSpPr/>
          <p:nvPr/>
        </p:nvSpPr>
        <p:spPr>
          <a:xfrm>
            <a:off x="839913" y="249327"/>
            <a:ext cx="4065853" cy="93998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AFE59635-BBCB-F4CE-B7B2-23AF5C46C394}"/>
              </a:ext>
            </a:extLst>
          </p:cNvPr>
          <p:cNvSpPr txBox="1"/>
          <p:nvPr/>
        </p:nvSpPr>
        <p:spPr>
          <a:xfrm>
            <a:off x="1675314" y="532380"/>
            <a:ext cx="2748000" cy="372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Data Augmentation:</a:t>
            </a:r>
          </a:p>
        </p:txBody>
      </p:sp>
    </p:spTree>
    <p:extLst>
      <p:ext uri="{BB962C8B-B14F-4D97-AF65-F5344CB8AC3E}">
        <p14:creationId xmlns:p14="http://schemas.microsoft.com/office/powerpoint/2010/main" val="1685188912"/>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Rectangle 4">
            <a:extLst>
              <a:ext uri="{FF2B5EF4-FFF2-40B4-BE49-F238E27FC236}">
                <a16:creationId xmlns:a16="http://schemas.microsoft.com/office/drawing/2014/main" id="{1508B82A-F8F3-78C9-5E25-02C8BCD9479C}"/>
              </a:ext>
            </a:extLst>
          </p:cNvPr>
          <p:cNvSpPr/>
          <p:nvPr/>
        </p:nvSpPr>
        <p:spPr>
          <a:xfrm>
            <a:off x="6000" y="-6000"/>
            <a:ext cx="1854000" cy="6864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D243BE0-8139-8118-428A-F238ECBB71FF}"/>
              </a:ext>
            </a:extLst>
          </p:cNvPr>
          <p:cNvSpPr/>
          <p:nvPr/>
        </p:nvSpPr>
        <p:spPr>
          <a:xfrm>
            <a:off x="10326000" y="0"/>
            <a:ext cx="18660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close-up of a brain scan&#10;&#10;Description automatically generated">
            <a:extLst>
              <a:ext uri="{FF2B5EF4-FFF2-40B4-BE49-F238E27FC236}">
                <a16:creationId xmlns:a16="http://schemas.microsoft.com/office/drawing/2014/main" id="{D4D7B6A1-3FD6-A49B-7D13-BEAC77876DA5}"/>
              </a:ext>
            </a:extLst>
          </p:cNvPr>
          <p:cNvPicPr>
            <a:picLocks noChangeAspect="1"/>
          </p:cNvPicPr>
          <p:nvPr/>
        </p:nvPicPr>
        <p:blipFill>
          <a:blip r:embed="rId2"/>
          <a:stretch>
            <a:fillRect/>
          </a:stretch>
        </p:blipFill>
        <p:spPr>
          <a:xfrm>
            <a:off x="1860000" y="-4157"/>
            <a:ext cx="8502000" cy="5510315"/>
          </a:xfrm>
          <a:prstGeom prst="rect">
            <a:avLst/>
          </a:prstGeom>
        </p:spPr>
      </p:pic>
      <p:sp>
        <p:nvSpPr>
          <p:cNvPr id="4" name="TextBox 3">
            <a:extLst>
              <a:ext uri="{FF2B5EF4-FFF2-40B4-BE49-F238E27FC236}">
                <a16:creationId xmlns:a16="http://schemas.microsoft.com/office/drawing/2014/main" id="{590218A5-1748-01AF-A9DB-7E52F721D01E}"/>
              </a:ext>
            </a:extLst>
          </p:cNvPr>
          <p:cNvSpPr txBox="1"/>
          <p:nvPr/>
        </p:nvSpPr>
        <p:spPr>
          <a:xfrm>
            <a:off x="4386000" y="5880000"/>
            <a:ext cx="33720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Pic: Data Augmentation</a:t>
            </a:r>
          </a:p>
        </p:txBody>
      </p:sp>
    </p:spTree>
    <p:extLst>
      <p:ext uri="{BB962C8B-B14F-4D97-AF65-F5344CB8AC3E}">
        <p14:creationId xmlns:p14="http://schemas.microsoft.com/office/powerpoint/2010/main" val="798980344"/>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8CD27-9FA8-D78E-D38F-B535B3322E8C}"/>
              </a:ext>
            </a:extLst>
          </p:cNvPr>
          <p:cNvSpPr>
            <a:spLocks noGrp="1"/>
          </p:cNvSpPr>
          <p:nvPr>
            <p:ph type="title"/>
          </p:nvPr>
        </p:nvSpPr>
        <p:spPr/>
        <p:txBody>
          <a:bodyPr/>
          <a:lstStyle/>
          <a:p>
            <a:r>
              <a:rPr lang="en-US" dirty="0"/>
              <a:t>Optimizers:</a:t>
            </a:r>
          </a:p>
        </p:txBody>
      </p:sp>
      <p:sp>
        <p:nvSpPr>
          <p:cNvPr id="3" name="Content Placeholder 2">
            <a:extLst>
              <a:ext uri="{FF2B5EF4-FFF2-40B4-BE49-F238E27FC236}">
                <a16:creationId xmlns:a16="http://schemas.microsoft.com/office/drawing/2014/main" id="{6362B9E7-485B-2547-577B-EB5523E69BC8}"/>
              </a:ext>
            </a:extLst>
          </p:cNvPr>
          <p:cNvSpPr>
            <a:spLocks noGrp="1"/>
          </p:cNvSpPr>
          <p:nvPr>
            <p:ph idx="1"/>
          </p:nvPr>
        </p:nvSpPr>
        <p:spPr>
          <a:xfrm>
            <a:off x="677334" y="1734589"/>
            <a:ext cx="8596668" cy="4306773"/>
          </a:xfrm>
        </p:spPr>
        <p:txBody>
          <a:bodyPr vert="horz" lIns="91440" tIns="45720" rIns="91440" bIns="45720" rtlCol="0" anchor="t">
            <a:noAutofit/>
          </a:bodyPr>
          <a:lstStyle/>
          <a:p>
            <a:pPr>
              <a:buFont typeface="Wingdings 3"/>
              <a:buChar char=""/>
            </a:pPr>
            <a:r>
              <a:rPr lang="en-US" sz="2400" dirty="0">
                <a:ea typeface="+mn-lt"/>
                <a:cs typeface="+mn-lt"/>
              </a:rPr>
              <a:t>Optimizers in machine learning minimize prediction errors by adjusting model parameters iteratively during training.</a:t>
            </a:r>
            <a:endParaRPr lang="en-US" sz="2400"/>
          </a:p>
          <a:p>
            <a:pPr>
              <a:buFont typeface="Wingdings 3"/>
              <a:buChar char=""/>
            </a:pPr>
            <a:r>
              <a:rPr lang="en-US" sz="2400" dirty="0">
                <a:ea typeface="+mn-lt"/>
                <a:cs typeface="+mn-lt"/>
              </a:rPr>
              <a:t>They balance convergence speed and accuracy by updating parameters using gradients from the loss function.</a:t>
            </a:r>
            <a:endParaRPr lang="en-US" sz="2400"/>
          </a:p>
          <a:p>
            <a:pPr>
              <a:buFont typeface="Wingdings 3"/>
              <a:buChar char=""/>
            </a:pPr>
            <a:r>
              <a:rPr lang="en-US" sz="2400" dirty="0">
                <a:ea typeface="+mn-lt"/>
                <a:cs typeface="+mn-lt"/>
              </a:rPr>
              <a:t>Common optimizers include stochastic gradient descent (SGD) with fixed learning rates, and adaptive methods like Adam and RMSprop.</a:t>
            </a:r>
            <a:endParaRPr lang="en-US" sz="2400"/>
          </a:p>
          <a:p>
            <a:pPr>
              <a:buFont typeface="Wingdings 3"/>
              <a:buChar char=""/>
            </a:pPr>
            <a:r>
              <a:rPr lang="en-US" sz="2400" dirty="0">
                <a:ea typeface="+mn-lt"/>
                <a:cs typeface="+mn-lt"/>
              </a:rPr>
              <a:t>Each optimizer type offers specific benefits in terms of convergence efficiency and stability tailored to different datasets and model complexities</a:t>
            </a:r>
          </a:p>
        </p:txBody>
      </p:sp>
    </p:spTree>
    <p:extLst>
      <p:ext uri="{BB962C8B-B14F-4D97-AF65-F5344CB8AC3E}">
        <p14:creationId xmlns:p14="http://schemas.microsoft.com/office/powerpoint/2010/main" val="3616339998"/>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5" name="Table 4">
            <a:extLst>
              <a:ext uri="{FF2B5EF4-FFF2-40B4-BE49-F238E27FC236}">
                <a16:creationId xmlns:a16="http://schemas.microsoft.com/office/drawing/2014/main" id="{FD54C23D-E6AF-1F6B-AEFF-3574381F0DE5}"/>
              </a:ext>
            </a:extLst>
          </p:cNvPr>
          <p:cNvGraphicFramePr>
            <a:graphicFrameLocks noGrp="1"/>
          </p:cNvGraphicFramePr>
          <p:nvPr>
            <p:extLst>
              <p:ext uri="{D42A27DB-BD31-4B8C-83A1-F6EECF244321}">
                <p14:modId xmlns:p14="http://schemas.microsoft.com/office/powerpoint/2010/main" val="279588829"/>
              </p:ext>
            </p:extLst>
          </p:nvPr>
        </p:nvGraphicFramePr>
        <p:xfrm>
          <a:off x="1099680" y="1346376"/>
          <a:ext cx="8168638" cy="4719316"/>
        </p:xfrm>
        <a:graphic>
          <a:graphicData uri="http://schemas.openxmlformats.org/drawingml/2006/table">
            <a:tbl>
              <a:tblPr firstRow="1" bandRow="1">
                <a:tableStyleId>{5C22544A-7EE6-4342-B048-85BDC9FD1C3A}</a:tableStyleId>
              </a:tblPr>
              <a:tblGrid>
                <a:gridCol w="2042160">
                  <a:extLst>
                    <a:ext uri="{9D8B030D-6E8A-4147-A177-3AD203B41FA5}">
                      <a16:colId xmlns:a16="http://schemas.microsoft.com/office/drawing/2014/main" val="1514516635"/>
                    </a:ext>
                  </a:extLst>
                </a:gridCol>
                <a:gridCol w="2279999">
                  <a:extLst>
                    <a:ext uri="{9D8B030D-6E8A-4147-A177-3AD203B41FA5}">
                      <a16:colId xmlns:a16="http://schemas.microsoft.com/office/drawing/2014/main" val="2093330984"/>
                    </a:ext>
                  </a:extLst>
                </a:gridCol>
                <a:gridCol w="1804319">
                  <a:extLst>
                    <a:ext uri="{9D8B030D-6E8A-4147-A177-3AD203B41FA5}">
                      <a16:colId xmlns:a16="http://schemas.microsoft.com/office/drawing/2014/main" val="1633469824"/>
                    </a:ext>
                  </a:extLst>
                </a:gridCol>
                <a:gridCol w="2042160">
                  <a:extLst>
                    <a:ext uri="{9D8B030D-6E8A-4147-A177-3AD203B41FA5}">
                      <a16:colId xmlns:a16="http://schemas.microsoft.com/office/drawing/2014/main" val="216467025"/>
                    </a:ext>
                  </a:extLst>
                </a:gridCol>
              </a:tblGrid>
              <a:tr h="370840">
                <a:tc>
                  <a:txBody>
                    <a:bodyPr/>
                    <a:lstStyle/>
                    <a:p>
                      <a:r>
                        <a:rPr lang="en-US" dirty="0"/>
                        <a:t>Optimizer</a:t>
                      </a:r>
                    </a:p>
                  </a:txBody>
                  <a:tcPr/>
                </a:tc>
                <a:tc>
                  <a:txBody>
                    <a:bodyPr/>
                    <a:lstStyle/>
                    <a:p>
                      <a:r>
                        <a:rPr lang="en-US" dirty="0"/>
                        <a:t>Validation Accuracy</a:t>
                      </a:r>
                    </a:p>
                  </a:txBody>
                  <a:tcPr/>
                </a:tc>
                <a:tc>
                  <a:txBody>
                    <a:bodyPr/>
                    <a:lstStyle/>
                    <a:p>
                      <a:r>
                        <a:rPr lang="en-US" dirty="0"/>
                        <a:t>Test Accuracy</a:t>
                      </a:r>
                    </a:p>
                  </a:txBody>
                  <a:tcPr/>
                </a:tc>
                <a:tc>
                  <a:txBody>
                    <a:bodyPr/>
                    <a:lstStyle/>
                    <a:p>
                      <a:r>
                        <a:rPr lang="en-US" dirty="0"/>
                        <a:t>Losses</a:t>
                      </a:r>
                    </a:p>
                  </a:txBody>
                  <a:tcPr/>
                </a:tc>
                <a:extLst>
                  <a:ext uri="{0D108BD9-81ED-4DB2-BD59-A6C34878D82A}">
                    <a16:rowId xmlns:a16="http://schemas.microsoft.com/office/drawing/2014/main" val="1687355021"/>
                  </a:ext>
                </a:extLst>
              </a:tr>
              <a:tr h="370840">
                <a:tc>
                  <a:txBody>
                    <a:bodyPr/>
                    <a:lstStyle/>
                    <a:p>
                      <a:r>
                        <a:rPr lang="en-US" dirty="0"/>
                        <a:t>SDG</a:t>
                      </a:r>
                    </a:p>
                  </a:txBody>
                  <a:tcPr/>
                </a:tc>
                <a:tc>
                  <a:txBody>
                    <a:bodyPr/>
                    <a:lstStyle/>
                    <a:p>
                      <a:r>
                        <a:rPr lang="en-US" dirty="0"/>
                        <a:t>0.82</a:t>
                      </a:r>
                    </a:p>
                  </a:txBody>
                  <a:tcPr/>
                </a:tc>
                <a:tc>
                  <a:txBody>
                    <a:bodyPr/>
                    <a:lstStyle/>
                    <a:p>
                      <a:r>
                        <a:rPr lang="en-US" dirty="0"/>
                        <a:t>0.7</a:t>
                      </a:r>
                    </a:p>
                  </a:txBody>
                  <a:tcPr/>
                </a:tc>
                <a:tc>
                  <a:txBody>
                    <a:bodyPr/>
                    <a:lstStyle/>
                    <a:p>
                      <a:r>
                        <a:rPr lang="en-US" dirty="0"/>
                        <a:t>4.4</a:t>
                      </a:r>
                    </a:p>
                  </a:txBody>
                  <a:tcPr/>
                </a:tc>
                <a:extLst>
                  <a:ext uri="{0D108BD9-81ED-4DB2-BD59-A6C34878D82A}">
                    <a16:rowId xmlns:a16="http://schemas.microsoft.com/office/drawing/2014/main" val="3058578682"/>
                  </a:ext>
                </a:extLst>
              </a:tr>
              <a:tr h="370840">
                <a:tc>
                  <a:txBody>
                    <a:bodyPr/>
                    <a:lstStyle/>
                    <a:p>
                      <a:r>
                        <a:rPr lang="en-US" dirty="0"/>
                        <a:t>RMSprop</a:t>
                      </a:r>
                    </a:p>
                  </a:txBody>
                  <a:tcPr/>
                </a:tc>
                <a:tc>
                  <a:txBody>
                    <a:bodyPr/>
                    <a:lstStyle/>
                    <a:p>
                      <a:r>
                        <a:rPr lang="en-US" dirty="0"/>
                        <a:t>0.86</a:t>
                      </a:r>
                    </a:p>
                  </a:txBody>
                  <a:tcPr/>
                </a:tc>
                <a:tc>
                  <a:txBody>
                    <a:bodyPr/>
                    <a:lstStyle/>
                    <a:p>
                      <a:r>
                        <a:rPr lang="en-US" dirty="0"/>
                        <a:t>0.9</a:t>
                      </a:r>
                    </a:p>
                  </a:txBody>
                  <a:tcPr/>
                </a:tc>
                <a:tc>
                  <a:txBody>
                    <a:bodyPr/>
                    <a:lstStyle/>
                    <a:p>
                      <a:r>
                        <a:rPr lang="en-US" dirty="0"/>
                        <a:t>1.42</a:t>
                      </a:r>
                    </a:p>
                  </a:txBody>
                  <a:tcPr/>
                </a:tc>
                <a:extLst>
                  <a:ext uri="{0D108BD9-81ED-4DB2-BD59-A6C34878D82A}">
                    <a16:rowId xmlns:a16="http://schemas.microsoft.com/office/drawing/2014/main" val="2634523778"/>
                  </a:ext>
                </a:extLst>
              </a:tr>
              <a:tr h="370840">
                <a:tc>
                  <a:txBody>
                    <a:bodyPr/>
                    <a:lstStyle/>
                    <a:p>
                      <a:r>
                        <a:rPr lang="en-US" dirty="0"/>
                        <a:t>Adam</a:t>
                      </a:r>
                    </a:p>
                  </a:txBody>
                  <a:tcPr/>
                </a:tc>
                <a:tc>
                  <a:txBody>
                    <a:bodyPr/>
                    <a:lstStyle/>
                    <a:p>
                      <a:r>
                        <a:rPr lang="en-US" dirty="0"/>
                        <a:t>0.78</a:t>
                      </a:r>
                    </a:p>
                  </a:txBody>
                  <a:tcPr/>
                </a:tc>
                <a:tc>
                  <a:txBody>
                    <a:bodyPr/>
                    <a:lstStyle/>
                    <a:p>
                      <a:r>
                        <a:rPr lang="en-US" dirty="0"/>
                        <a:t>0.7</a:t>
                      </a:r>
                    </a:p>
                  </a:txBody>
                  <a:tcPr/>
                </a:tc>
                <a:tc>
                  <a:txBody>
                    <a:bodyPr/>
                    <a:lstStyle/>
                    <a:p>
                      <a:r>
                        <a:rPr lang="en-US" dirty="0"/>
                        <a:t>2.87</a:t>
                      </a:r>
                    </a:p>
                  </a:txBody>
                  <a:tcPr/>
                </a:tc>
                <a:extLst>
                  <a:ext uri="{0D108BD9-81ED-4DB2-BD59-A6C34878D82A}">
                    <a16:rowId xmlns:a16="http://schemas.microsoft.com/office/drawing/2014/main" val="756782458"/>
                  </a:ext>
                </a:extLst>
              </a:tr>
              <a:tr h="370840">
                <a:tc>
                  <a:txBody>
                    <a:bodyPr/>
                    <a:lstStyle/>
                    <a:p>
                      <a:r>
                        <a:rPr lang="en-US" err="1"/>
                        <a:t>AdamW</a:t>
                      </a:r>
                      <a:endParaRPr lang="en-US" dirty="0" err="1"/>
                    </a:p>
                  </a:txBody>
                  <a:tcPr/>
                </a:tc>
                <a:tc>
                  <a:txBody>
                    <a:bodyPr/>
                    <a:lstStyle/>
                    <a:p>
                      <a:r>
                        <a:rPr lang="en-US" dirty="0"/>
                        <a:t>0.9</a:t>
                      </a:r>
                    </a:p>
                  </a:txBody>
                  <a:tcPr/>
                </a:tc>
                <a:tc>
                  <a:txBody>
                    <a:bodyPr/>
                    <a:lstStyle/>
                    <a:p>
                      <a:r>
                        <a:rPr lang="en-US" dirty="0"/>
                        <a:t>1</a:t>
                      </a:r>
                    </a:p>
                  </a:txBody>
                  <a:tcPr/>
                </a:tc>
                <a:tc>
                  <a:txBody>
                    <a:bodyPr/>
                    <a:lstStyle/>
                    <a:p>
                      <a:r>
                        <a:rPr lang="en-US" dirty="0"/>
                        <a:t>0.58</a:t>
                      </a:r>
                    </a:p>
                  </a:txBody>
                  <a:tcPr/>
                </a:tc>
                <a:extLst>
                  <a:ext uri="{0D108BD9-81ED-4DB2-BD59-A6C34878D82A}">
                    <a16:rowId xmlns:a16="http://schemas.microsoft.com/office/drawing/2014/main" val="3988659500"/>
                  </a:ext>
                </a:extLst>
              </a:tr>
              <a:tr h="370839">
                <a:tc>
                  <a:txBody>
                    <a:bodyPr/>
                    <a:lstStyle/>
                    <a:p>
                      <a:pPr lvl="0">
                        <a:buNone/>
                      </a:pPr>
                      <a:r>
                        <a:rPr lang="en-US" dirty="0"/>
                        <a:t>Adadelta</a:t>
                      </a:r>
                    </a:p>
                  </a:txBody>
                  <a:tcPr/>
                </a:tc>
                <a:tc>
                  <a:txBody>
                    <a:bodyPr/>
                    <a:lstStyle/>
                    <a:p>
                      <a:pPr lvl="0">
                        <a:buNone/>
                      </a:pPr>
                      <a:r>
                        <a:rPr lang="en-US" dirty="0"/>
                        <a:t>0.42</a:t>
                      </a:r>
                    </a:p>
                  </a:txBody>
                  <a:tcPr/>
                </a:tc>
                <a:tc>
                  <a:txBody>
                    <a:bodyPr/>
                    <a:lstStyle/>
                    <a:p>
                      <a:pPr lvl="0">
                        <a:buNone/>
                      </a:pPr>
                      <a:r>
                        <a:rPr lang="en-US" dirty="0"/>
                        <a:t>0.4</a:t>
                      </a:r>
                    </a:p>
                  </a:txBody>
                  <a:tcPr/>
                </a:tc>
                <a:tc>
                  <a:txBody>
                    <a:bodyPr/>
                    <a:lstStyle/>
                    <a:p>
                      <a:pPr lvl="0">
                        <a:buNone/>
                      </a:pPr>
                      <a:r>
                        <a:rPr lang="en-US" dirty="0"/>
                        <a:t>3.5</a:t>
                      </a:r>
                    </a:p>
                  </a:txBody>
                  <a:tcPr/>
                </a:tc>
                <a:extLst>
                  <a:ext uri="{0D108BD9-81ED-4DB2-BD59-A6C34878D82A}">
                    <a16:rowId xmlns:a16="http://schemas.microsoft.com/office/drawing/2014/main" val="1616517955"/>
                  </a:ext>
                </a:extLst>
              </a:tr>
              <a:tr h="370839">
                <a:tc>
                  <a:txBody>
                    <a:bodyPr/>
                    <a:lstStyle/>
                    <a:p>
                      <a:pPr lvl="0">
                        <a:buNone/>
                      </a:pPr>
                      <a:r>
                        <a:rPr lang="en-US" dirty="0"/>
                        <a:t>Adamax</a:t>
                      </a:r>
                    </a:p>
                  </a:txBody>
                  <a:tcPr/>
                </a:tc>
                <a:tc>
                  <a:txBody>
                    <a:bodyPr/>
                    <a:lstStyle/>
                    <a:p>
                      <a:pPr lvl="0">
                        <a:buNone/>
                      </a:pPr>
                      <a:r>
                        <a:rPr lang="en-US" dirty="0"/>
                        <a:t>0.78</a:t>
                      </a:r>
                    </a:p>
                  </a:txBody>
                  <a:tcPr/>
                </a:tc>
                <a:tc>
                  <a:txBody>
                    <a:bodyPr/>
                    <a:lstStyle/>
                    <a:p>
                      <a:pPr lvl="0">
                        <a:buNone/>
                      </a:pPr>
                      <a:r>
                        <a:rPr lang="en-US" dirty="0"/>
                        <a:t>0.7</a:t>
                      </a:r>
                    </a:p>
                  </a:txBody>
                  <a:tcPr/>
                </a:tc>
                <a:tc>
                  <a:txBody>
                    <a:bodyPr/>
                    <a:lstStyle/>
                    <a:p>
                      <a:pPr lvl="0">
                        <a:buNone/>
                      </a:pPr>
                      <a:r>
                        <a:rPr lang="en-US" dirty="0"/>
                        <a:t>1.51</a:t>
                      </a:r>
                    </a:p>
                  </a:txBody>
                  <a:tcPr/>
                </a:tc>
                <a:extLst>
                  <a:ext uri="{0D108BD9-81ED-4DB2-BD59-A6C34878D82A}">
                    <a16:rowId xmlns:a16="http://schemas.microsoft.com/office/drawing/2014/main" val="1543540004"/>
                  </a:ext>
                </a:extLst>
              </a:tr>
              <a:tr h="370839">
                <a:tc>
                  <a:txBody>
                    <a:bodyPr/>
                    <a:lstStyle/>
                    <a:p>
                      <a:pPr lvl="0">
                        <a:buNone/>
                      </a:pPr>
                      <a:r>
                        <a:rPr lang="en-US" dirty="0" err="1"/>
                        <a:t>Adafactor</a:t>
                      </a:r>
                    </a:p>
                  </a:txBody>
                  <a:tcPr/>
                </a:tc>
                <a:tc>
                  <a:txBody>
                    <a:bodyPr/>
                    <a:lstStyle/>
                    <a:p>
                      <a:pPr lvl="0">
                        <a:buNone/>
                      </a:pPr>
                      <a:r>
                        <a:rPr lang="en-US" dirty="0"/>
                        <a:t>0.54</a:t>
                      </a:r>
                    </a:p>
                  </a:txBody>
                  <a:tcPr/>
                </a:tc>
                <a:tc>
                  <a:txBody>
                    <a:bodyPr/>
                    <a:lstStyle/>
                    <a:p>
                      <a:pPr lvl="0">
                        <a:buNone/>
                      </a:pPr>
                      <a:r>
                        <a:rPr lang="en-US" dirty="0"/>
                        <a:t>0.6</a:t>
                      </a:r>
                    </a:p>
                  </a:txBody>
                  <a:tcPr/>
                </a:tc>
                <a:tc>
                  <a:txBody>
                    <a:bodyPr/>
                    <a:lstStyle/>
                    <a:p>
                      <a:pPr lvl="0">
                        <a:buNone/>
                      </a:pPr>
                      <a:r>
                        <a:rPr lang="en-US" dirty="0"/>
                        <a:t>4.28</a:t>
                      </a:r>
                    </a:p>
                  </a:txBody>
                  <a:tcPr/>
                </a:tc>
                <a:extLst>
                  <a:ext uri="{0D108BD9-81ED-4DB2-BD59-A6C34878D82A}">
                    <a16:rowId xmlns:a16="http://schemas.microsoft.com/office/drawing/2014/main" val="3032165152"/>
                  </a:ext>
                </a:extLst>
              </a:tr>
              <a:tr h="370840">
                <a:tc>
                  <a:txBody>
                    <a:bodyPr/>
                    <a:lstStyle/>
                    <a:p>
                      <a:r>
                        <a:rPr lang="en-US" dirty="0"/>
                        <a:t>Nadam</a:t>
                      </a:r>
                    </a:p>
                  </a:txBody>
                  <a:tcPr/>
                </a:tc>
                <a:tc>
                  <a:txBody>
                    <a:bodyPr/>
                    <a:lstStyle/>
                    <a:p>
                      <a:r>
                        <a:rPr lang="en-US" dirty="0"/>
                        <a:t>0.88</a:t>
                      </a:r>
                    </a:p>
                  </a:txBody>
                  <a:tcPr/>
                </a:tc>
                <a:tc>
                  <a:txBody>
                    <a:bodyPr/>
                    <a:lstStyle/>
                    <a:p>
                      <a:r>
                        <a:rPr lang="en-US" dirty="0"/>
                        <a:t>0.8</a:t>
                      </a:r>
                    </a:p>
                  </a:txBody>
                  <a:tcPr/>
                </a:tc>
                <a:tc>
                  <a:txBody>
                    <a:bodyPr/>
                    <a:lstStyle/>
                    <a:p>
                      <a:r>
                        <a:rPr lang="en-US" dirty="0"/>
                        <a:t>1.25</a:t>
                      </a:r>
                    </a:p>
                  </a:txBody>
                  <a:tcPr/>
                </a:tc>
                <a:extLst>
                  <a:ext uri="{0D108BD9-81ED-4DB2-BD59-A6C34878D82A}">
                    <a16:rowId xmlns:a16="http://schemas.microsoft.com/office/drawing/2014/main" val="3385363950"/>
                  </a:ext>
                </a:extLst>
              </a:tr>
              <a:tr h="370839">
                <a:tc>
                  <a:txBody>
                    <a:bodyPr/>
                    <a:lstStyle/>
                    <a:p>
                      <a:pPr lvl="0">
                        <a:buNone/>
                      </a:pPr>
                      <a:r>
                        <a:rPr lang="en-US" dirty="0" err="1"/>
                        <a:t>Ftrl</a:t>
                      </a:r>
                    </a:p>
                  </a:txBody>
                  <a:tcPr/>
                </a:tc>
                <a:tc>
                  <a:txBody>
                    <a:bodyPr/>
                    <a:lstStyle/>
                    <a:p>
                      <a:pPr lvl="0">
                        <a:buNone/>
                      </a:pPr>
                      <a:r>
                        <a:rPr lang="en-US" dirty="0"/>
                        <a:t>0.82</a:t>
                      </a:r>
                    </a:p>
                  </a:txBody>
                  <a:tcPr/>
                </a:tc>
                <a:tc>
                  <a:txBody>
                    <a:bodyPr/>
                    <a:lstStyle/>
                    <a:p>
                      <a:pPr lvl="0">
                        <a:buNone/>
                      </a:pPr>
                      <a:r>
                        <a:rPr lang="en-US" dirty="0"/>
                        <a:t>0.6</a:t>
                      </a:r>
                    </a:p>
                  </a:txBody>
                  <a:tcPr/>
                </a:tc>
                <a:tc>
                  <a:txBody>
                    <a:bodyPr/>
                    <a:lstStyle/>
                    <a:p>
                      <a:pPr lvl="0">
                        <a:buNone/>
                      </a:pPr>
                      <a:r>
                        <a:rPr lang="en-US" dirty="0"/>
                        <a:t>2.88</a:t>
                      </a:r>
                    </a:p>
                  </a:txBody>
                  <a:tcPr/>
                </a:tc>
                <a:extLst>
                  <a:ext uri="{0D108BD9-81ED-4DB2-BD59-A6C34878D82A}">
                    <a16:rowId xmlns:a16="http://schemas.microsoft.com/office/drawing/2014/main" val="954186061"/>
                  </a:ext>
                </a:extLst>
              </a:tr>
              <a:tr h="370840">
                <a:tc>
                  <a:txBody>
                    <a:bodyPr/>
                    <a:lstStyle/>
                    <a:p>
                      <a:r>
                        <a:rPr lang="en-US" dirty="0"/>
                        <a:t>Lion</a:t>
                      </a:r>
                    </a:p>
                  </a:txBody>
                  <a:tcPr/>
                </a:tc>
                <a:tc>
                  <a:txBody>
                    <a:bodyPr/>
                    <a:lstStyle/>
                    <a:p>
                      <a:r>
                        <a:rPr lang="en-US" dirty="0"/>
                        <a:t>0.86</a:t>
                      </a:r>
                    </a:p>
                  </a:txBody>
                  <a:tcPr/>
                </a:tc>
                <a:tc>
                  <a:txBody>
                    <a:bodyPr/>
                    <a:lstStyle/>
                    <a:p>
                      <a:r>
                        <a:rPr lang="en-US" dirty="0"/>
                        <a:t>0.8</a:t>
                      </a:r>
                    </a:p>
                  </a:txBody>
                  <a:tcPr/>
                </a:tc>
                <a:tc>
                  <a:txBody>
                    <a:bodyPr/>
                    <a:lstStyle/>
                    <a:p>
                      <a:r>
                        <a:rPr lang="en-US" dirty="0"/>
                        <a:t>2.65</a:t>
                      </a:r>
                    </a:p>
                  </a:txBody>
                  <a:tcPr/>
                </a:tc>
                <a:extLst>
                  <a:ext uri="{0D108BD9-81ED-4DB2-BD59-A6C34878D82A}">
                    <a16:rowId xmlns:a16="http://schemas.microsoft.com/office/drawing/2014/main" val="427125456"/>
                  </a:ext>
                </a:extLst>
              </a:tr>
              <a:tr h="370840">
                <a:tc>
                  <a:txBody>
                    <a:bodyPr/>
                    <a:lstStyle/>
                    <a:p>
                      <a:pPr lvl="0">
                        <a:buNone/>
                      </a:pPr>
                      <a:r>
                        <a:rPr lang="en-US" sz="1800" b="0" i="0" u="none" strike="noStrike" noProof="0" dirty="0">
                          <a:solidFill>
                            <a:srgbClr val="000000"/>
                          </a:solidFill>
                          <a:latin typeface="Trebuchet MS"/>
                        </a:rPr>
                        <a:t>Loss Scale Optimizer</a:t>
                      </a:r>
                      <a:endParaRPr lang="en-US" dirty="0"/>
                    </a:p>
                  </a:txBody>
                  <a:tcPr/>
                </a:tc>
                <a:tc>
                  <a:txBody>
                    <a:bodyPr/>
                    <a:lstStyle/>
                    <a:p>
                      <a:r>
                        <a:rPr lang="en-US" dirty="0"/>
                        <a:t>0.82</a:t>
                      </a:r>
                    </a:p>
                  </a:txBody>
                  <a:tcPr/>
                </a:tc>
                <a:tc>
                  <a:txBody>
                    <a:bodyPr/>
                    <a:lstStyle/>
                    <a:p>
                      <a:r>
                        <a:rPr lang="en-US" dirty="0"/>
                        <a:t>1</a:t>
                      </a:r>
                    </a:p>
                  </a:txBody>
                  <a:tcPr/>
                </a:tc>
                <a:tc>
                  <a:txBody>
                    <a:bodyPr/>
                    <a:lstStyle/>
                    <a:p>
                      <a:r>
                        <a:rPr lang="en-US" dirty="0"/>
                        <a:t>2.47</a:t>
                      </a:r>
                    </a:p>
                  </a:txBody>
                  <a:tcPr/>
                </a:tc>
                <a:extLst>
                  <a:ext uri="{0D108BD9-81ED-4DB2-BD59-A6C34878D82A}">
                    <a16:rowId xmlns:a16="http://schemas.microsoft.com/office/drawing/2014/main" val="3580092650"/>
                  </a:ext>
                </a:extLst>
              </a:tr>
            </a:tbl>
          </a:graphicData>
        </a:graphic>
      </p:graphicFrame>
      <p:sp>
        <p:nvSpPr>
          <p:cNvPr id="7" name="TextBox 6">
            <a:extLst>
              <a:ext uri="{FF2B5EF4-FFF2-40B4-BE49-F238E27FC236}">
                <a16:creationId xmlns:a16="http://schemas.microsoft.com/office/drawing/2014/main" id="{BAD9A5A4-A1B6-D991-94F9-EEAD6258761E}"/>
              </a:ext>
            </a:extLst>
          </p:cNvPr>
          <p:cNvSpPr txBox="1"/>
          <p:nvPr/>
        </p:nvSpPr>
        <p:spPr>
          <a:xfrm>
            <a:off x="1383323" y="304800"/>
            <a:ext cx="418513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t>Optimizers Table:</a:t>
            </a:r>
          </a:p>
        </p:txBody>
      </p:sp>
    </p:spTree>
    <p:extLst>
      <p:ext uri="{BB962C8B-B14F-4D97-AF65-F5344CB8AC3E}">
        <p14:creationId xmlns:p14="http://schemas.microsoft.com/office/powerpoint/2010/main" val="2745473391"/>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5" name="Chart 4">
            <a:extLst>
              <a:ext uri="{FF2B5EF4-FFF2-40B4-BE49-F238E27FC236}">
                <a16:creationId xmlns:a16="http://schemas.microsoft.com/office/drawing/2014/main" id="{21A5C53A-48D9-A560-F0B1-AE3FE437DD66}"/>
              </a:ext>
            </a:extLst>
          </p:cNvPr>
          <p:cNvGraphicFramePr>
            <a:graphicFrameLocks/>
          </p:cNvGraphicFramePr>
          <p:nvPr>
            <p:extLst>
              <p:ext uri="{D42A27DB-BD31-4B8C-83A1-F6EECF244321}">
                <p14:modId xmlns:p14="http://schemas.microsoft.com/office/powerpoint/2010/main" val="2699175859"/>
              </p:ext>
            </p:extLst>
          </p:nvPr>
        </p:nvGraphicFramePr>
        <p:xfrm>
          <a:off x="651602" y="1188876"/>
          <a:ext cx="9308476" cy="5320950"/>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7A5B9A5E-501A-ECFB-64CE-8E5C50BE4C2B}"/>
              </a:ext>
            </a:extLst>
          </p:cNvPr>
          <p:cNvSpPr txBox="1"/>
          <p:nvPr/>
        </p:nvSpPr>
        <p:spPr>
          <a:xfrm>
            <a:off x="1139756" y="156678"/>
            <a:ext cx="539427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t>Optimizer Graph:</a:t>
            </a:r>
          </a:p>
        </p:txBody>
      </p:sp>
      <p:sp>
        <p:nvSpPr>
          <p:cNvPr id="3" name="TextBox 2">
            <a:extLst>
              <a:ext uri="{FF2B5EF4-FFF2-40B4-BE49-F238E27FC236}">
                <a16:creationId xmlns:a16="http://schemas.microsoft.com/office/drawing/2014/main" id="{3A6E3A8C-3137-1349-E43E-F2CAAF350E76}"/>
              </a:ext>
            </a:extLst>
          </p:cNvPr>
          <p:cNvSpPr txBox="1"/>
          <p:nvPr/>
        </p:nvSpPr>
        <p:spPr>
          <a:xfrm>
            <a:off x="1159314" y="703314"/>
            <a:ext cx="609091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The best optimizer for my training was </a:t>
            </a:r>
            <a:r>
              <a:rPr lang="en-US" b="1" err="1"/>
              <a:t>AdamW</a:t>
            </a:r>
            <a:endParaRPr lang="en-US" b="1"/>
          </a:p>
        </p:txBody>
      </p:sp>
    </p:spTree>
    <p:extLst>
      <p:ext uri="{BB962C8B-B14F-4D97-AF65-F5344CB8AC3E}">
        <p14:creationId xmlns:p14="http://schemas.microsoft.com/office/powerpoint/2010/main" val="194849183"/>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1A46AC-B451-2510-7B66-D97F81296CED}"/>
              </a:ext>
            </a:extLst>
          </p:cNvPr>
          <p:cNvSpPr txBox="1"/>
          <p:nvPr/>
        </p:nvSpPr>
        <p:spPr>
          <a:xfrm>
            <a:off x="185773" y="363758"/>
            <a:ext cx="4606484"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t>Findings of the Research:</a:t>
            </a:r>
          </a:p>
        </p:txBody>
      </p:sp>
      <p:cxnSp>
        <p:nvCxnSpPr>
          <p:cNvPr id="3" name="Straight Arrow Connector 2">
            <a:extLst>
              <a:ext uri="{FF2B5EF4-FFF2-40B4-BE49-F238E27FC236}">
                <a16:creationId xmlns:a16="http://schemas.microsoft.com/office/drawing/2014/main" id="{A7147A5A-91C3-A9EB-1165-71F36FF63F96}"/>
              </a:ext>
            </a:extLst>
          </p:cNvPr>
          <p:cNvCxnSpPr/>
          <p:nvPr/>
        </p:nvCxnSpPr>
        <p:spPr>
          <a:xfrm flipV="1">
            <a:off x="-23360" y="1060683"/>
            <a:ext cx="5692194" cy="3336"/>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76673C5D-A286-6062-620C-0FEFD3E9B276}"/>
              </a:ext>
            </a:extLst>
          </p:cNvPr>
          <p:cNvSpPr txBox="1"/>
          <p:nvPr/>
        </p:nvSpPr>
        <p:spPr>
          <a:xfrm>
            <a:off x="1325991" y="1403860"/>
            <a:ext cx="7365258"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Our research on automating brain tumor detection using a Convolutional Neural Network (CNN) architecture with VGG-16 pretrained weights yielded promising results. The model, optimized using the AdamW optimizer, demonstrated a high validation accuracy of 90% and an impressive test accuracy of 100%. While a perfect test accuracy initially appears ideal, it raises concerns about potential overfitting, suggesting that the model might be performing exceptionally well on the test data it has seen but might need further validation on more diverse and unseen datasets to confirm its generalizability and robustness. Notably, although we experimented with various other architectures, the VGG-16 architecture consistently provided the best validation and test accuracies. Further investigation and adjustments are required to ensure the model's applicability in real-world clinical settings.</a:t>
            </a:r>
          </a:p>
        </p:txBody>
      </p:sp>
    </p:spTree>
    <p:extLst>
      <p:ext uri="{BB962C8B-B14F-4D97-AF65-F5344CB8AC3E}">
        <p14:creationId xmlns:p14="http://schemas.microsoft.com/office/powerpoint/2010/main" val="1121178705"/>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Title 3">
            <a:extLst>
              <a:ext uri="{FF2B5EF4-FFF2-40B4-BE49-F238E27FC236}">
                <a16:creationId xmlns:a16="http://schemas.microsoft.com/office/drawing/2014/main" id="{F73C33F0-9F82-BA94-6EEB-577C119F347E}"/>
              </a:ext>
            </a:extLst>
          </p:cNvPr>
          <p:cNvSpPr>
            <a:spLocks noGrp="1"/>
          </p:cNvSpPr>
          <p:nvPr>
            <p:ph type="title"/>
          </p:nvPr>
        </p:nvSpPr>
        <p:spPr/>
        <p:txBody>
          <a:bodyPr/>
          <a:lstStyle/>
          <a:p>
            <a:r>
              <a:rPr lang="en-US" dirty="0"/>
              <a:t>Research Future Scope:</a:t>
            </a:r>
          </a:p>
        </p:txBody>
      </p:sp>
      <p:sp>
        <p:nvSpPr>
          <p:cNvPr id="5" name="TextBox 4">
            <a:extLst>
              <a:ext uri="{FF2B5EF4-FFF2-40B4-BE49-F238E27FC236}">
                <a16:creationId xmlns:a16="http://schemas.microsoft.com/office/drawing/2014/main" id="{3FDE5F9E-D2F5-10FE-1214-5C347ECE43C7}"/>
              </a:ext>
            </a:extLst>
          </p:cNvPr>
          <p:cNvSpPr txBox="1"/>
          <p:nvPr/>
        </p:nvSpPr>
        <p:spPr>
          <a:xfrm>
            <a:off x="1198065" y="1798765"/>
            <a:ext cx="7921461"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The scope of this research extends beyond the immediate goal of developing an advanced AI model for brain tumor detection and classification. In the future, this model has the potential to be integrated into clinical workflows, assisting radiologists in making quicker and more accurate diagnoses. Furthermore, the methodology and technology developed can be adapted for detecting other types of cancers and medical conditions using various imaging modalities. As the model continues to learn from a growing dataset of annotated images, its accuracy and reliability will improve, paving the way for its use in personalized medicine. This research also opens avenues for collaboration with healthcare providers to develop comprehensive AI-driven diagnostic tools and enhance telemedicine capabilities, ultimately contributing to more efficient and accessible healthcare services worldwide.</a:t>
            </a:r>
          </a:p>
        </p:txBody>
      </p:sp>
    </p:spTree>
    <p:extLst>
      <p:ext uri="{BB962C8B-B14F-4D97-AF65-F5344CB8AC3E}">
        <p14:creationId xmlns:p14="http://schemas.microsoft.com/office/powerpoint/2010/main" val="809408333"/>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1A46AC-B451-2510-7B66-D97F81296CED}"/>
              </a:ext>
            </a:extLst>
          </p:cNvPr>
          <p:cNvSpPr txBox="1"/>
          <p:nvPr/>
        </p:nvSpPr>
        <p:spPr>
          <a:xfrm>
            <a:off x="91218" y="858780"/>
            <a:ext cx="4606484"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t>Conclusion:</a:t>
            </a:r>
          </a:p>
        </p:txBody>
      </p:sp>
      <p:cxnSp>
        <p:nvCxnSpPr>
          <p:cNvPr id="3" name="Straight Arrow Connector 2">
            <a:extLst>
              <a:ext uri="{FF2B5EF4-FFF2-40B4-BE49-F238E27FC236}">
                <a16:creationId xmlns:a16="http://schemas.microsoft.com/office/drawing/2014/main" id="{A7147A5A-91C3-A9EB-1165-71F36FF63F96}"/>
              </a:ext>
            </a:extLst>
          </p:cNvPr>
          <p:cNvCxnSpPr/>
          <p:nvPr/>
        </p:nvCxnSpPr>
        <p:spPr>
          <a:xfrm flipV="1">
            <a:off x="-1112" y="1689194"/>
            <a:ext cx="5692194" cy="3336"/>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76673C5D-A286-6062-620C-0FEFD3E9B276}"/>
              </a:ext>
            </a:extLst>
          </p:cNvPr>
          <p:cNvSpPr txBox="1"/>
          <p:nvPr/>
        </p:nvSpPr>
        <p:spPr>
          <a:xfrm>
            <a:off x="869904" y="1999001"/>
            <a:ext cx="748206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dirty="0">
                <a:ea typeface="+mn-lt"/>
                <a:cs typeface="+mn-lt"/>
              </a:rPr>
              <a:t>During this summer research internship, I developed a brain tumor detection model based on the VGG-16 architecture, emphasizing improvements in accuracy, loss reduction, and computational efficiency.</a:t>
            </a:r>
          </a:p>
          <a:p>
            <a:pPr marL="285750" indent="-285750">
              <a:buFont typeface="Wingdings"/>
              <a:buChar char="Ø"/>
            </a:pPr>
            <a:r>
              <a:rPr lang="en-US" dirty="0"/>
              <a:t> </a:t>
            </a:r>
            <a:r>
              <a:rPr lang="en-US" dirty="0">
                <a:ea typeface="+mn-lt"/>
                <a:cs typeface="+mn-lt"/>
              </a:rPr>
              <a:t>Developed an AI model using the VGG-16 architecture for brain tumor detection, achieving a validation accuracy of 0.90 and a test accuracy of 1.0 with the </a:t>
            </a:r>
            <a:r>
              <a:rPr lang="en-US" dirty="0" err="1">
                <a:ea typeface="+mn-lt"/>
                <a:cs typeface="+mn-lt"/>
              </a:rPr>
              <a:t>AdamW</a:t>
            </a:r>
            <a:r>
              <a:rPr lang="en-US" dirty="0">
                <a:ea typeface="+mn-lt"/>
                <a:cs typeface="+mn-lt"/>
              </a:rPr>
              <a:t> optimizer.</a:t>
            </a:r>
          </a:p>
          <a:p>
            <a:pPr marL="285750" indent="-285750">
              <a:buFont typeface="Wingdings"/>
              <a:buChar char="Ø"/>
            </a:pPr>
            <a:r>
              <a:rPr lang="en-US" dirty="0">
                <a:ea typeface="+mn-lt"/>
                <a:cs typeface="+mn-lt"/>
              </a:rPr>
              <a:t>Used various architectures including VGG-16, </a:t>
            </a:r>
            <a:r>
              <a:rPr lang="en-US" dirty="0" err="1">
                <a:ea typeface="+mn-lt"/>
                <a:cs typeface="+mn-lt"/>
              </a:rPr>
              <a:t>Xception</a:t>
            </a:r>
            <a:r>
              <a:rPr lang="en-US" dirty="0">
                <a:ea typeface="+mn-lt"/>
                <a:cs typeface="+mn-lt"/>
              </a:rPr>
              <a:t>, and ResNet, while exploring different optimizers to optimize performance and accuracy.</a:t>
            </a:r>
          </a:p>
          <a:p>
            <a:pPr marL="285750" indent="-285750">
              <a:buFont typeface="Wingdings"/>
              <a:buChar char="Ø"/>
            </a:pPr>
            <a:endParaRPr lang="en-US" dirty="0">
              <a:ea typeface="+mn-lt"/>
              <a:cs typeface="+mn-lt"/>
            </a:endParaRPr>
          </a:p>
        </p:txBody>
      </p:sp>
    </p:spTree>
    <p:extLst>
      <p:ext uri="{BB962C8B-B14F-4D97-AF65-F5344CB8AC3E}">
        <p14:creationId xmlns:p14="http://schemas.microsoft.com/office/powerpoint/2010/main" val="2379842458"/>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2DA1C-89D8-F14B-B47B-3B93284D795A}"/>
              </a:ext>
            </a:extLst>
          </p:cNvPr>
          <p:cNvSpPr>
            <a:spLocks noGrp="1"/>
          </p:cNvSpPr>
          <p:nvPr>
            <p:ph type="title"/>
          </p:nvPr>
        </p:nvSpPr>
        <p:spPr>
          <a:xfrm>
            <a:off x="567267" y="914609"/>
            <a:ext cx="2111830" cy="620486"/>
          </a:xfrm>
        </p:spPr>
        <p:txBody>
          <a:bodyPr>
            <a:normAutofit fontScale="90000"/>
          </a:bodyPr>
          <a:lstStyle/>
          <a:p>
            <a:r>
              <a:rPr lang="en-US" dirty="0"/>
              <a:t>Agenda:</a:t>
            </a:r>
          </a:p>
        </p:txBody>
      </p:sp>
      <p:sp>
        <p:nvSpPr>
          <p:cNvPr id="3" name="Content Placeholder 2">
            <a:extLst>
              <a:ext uri="{FF2B5EF4-FFF2-40B4-BE49-F238E27FC236}">
                <a16:creationId xmlns:a16="http://schemas.microsoft.com/office/drawing/2014/main" id="{4E336B55-580A-4D4E-CC96-BF7C7E791D2B}"/>
              </a:ext>
            </a:extLst>
          </p:cNvPr>
          <p:cNvSpPr>
            <a:spLocks noGrp="1"/>
          </p:cNvSpPr>
          <p:nvPr>
            <p:ph idx="1"/>
          </p:nvPr>
        </p:nvSpPr>
        <p:spPr>
          <a:xfrm>
            <a:off x="567267" y="2068286"/>
            <a:ext cx="3536647" cy="3875105"/>
          </a:xfrm>
        </p:spPr>
        <p:txBody>
          <a:bodyPr vert="horz" lIns="91440" tIns="45720" rIns="91440" bIns="45720" rtlCol="0" anchor="t">
            <a:normAutofit/>
          </a:bodyPr>
          <a:lstStyle/>
          <a:p>
            <a:pPr algn="l">
              <a:buFont typeface="+mj-lt"/>
              <a:buAutoNum type="arabicPeriod"/>
            </a:pPr>
            <a:r>
              <a:rPr lang="en-US" sz="2400" b="0" i="0" dirty="0">
                <a:solidFill>
                  <a:srgbClr val="0D0D0D"/>
                </a:solidFill>
                <a:effectLst/>
                <a:highlight>
                  <a:srgbClr val="FFFFFF"/>
                </a:highlight>
                <a:latin typeface="Söhne"/>
              </a:rPr>
              <a:t>Introduction</a:t>
            </a:r>
          </a:p>
          <a:p>
            <a:pPr algn="l">
              <a:buFont typeface="+mj-lt"/>
              <a:buAutoNum type="arabicPeriod"/>
            </a:pPr>
            <a:r>
              <a:rPr lang="en-US" sz="2400" b="0" i="0" dirty="0">
                <a:solidFill>
                  <a:srgbClr val="0D0D0D"/>
                </a:solidFill>
                <a:effectLst/>
                <a:highlight>
                  <a:srgbClr val="FFFFFF"/>
                </a:highlight>
                <a:latin typeface="Söhne"/>
              </a:rPr>
              <a:t>Methods</a:t>
            </a:r>
          </a:p>
          <a:p>
            <a:pPr algn="l">
              <a:buFont typeface="+mj-lt"/>
              <a:buAutoNum type="arabicPeriod"/>
            </a:pPr>
            <a:r>
              <a:rPr lang="en-US" sz="2400" b="0" i="0" dirty="0">
                <a:solidFill>
                  <a:srgbClr val="0D0D0D"/>
                </a:solidFill>
                <a:effectLst/>
                <a:highlight>
                  <a:srgbClr val="FFFFFF"/>
                </a:highlight>
                <a:latin typeface="Söhne"/>
              </a:rPr>
              <a:t>Results</a:t>
            </a:r>
          </a:p>
          <a:p>
            <a:pPr algn="l">
              <a:buFont typeface="+mj-lt"/>
              <a:buAutoNum type="arabicPeriod"/>
            </a:pPr>
            <a:r>
              <a:rPr lang="en-US" sz="2400" b="0" i="0" dirty="0">
                <a:solidFill>
                  <a:srgbClr val="0D0D0D"/>
                </a:solidFill>
                <a:effectLst/>
                <a:highlight>
                  <a:srgbClr val="FFFFFF"/>
                </a:highlight>
                <a:latin typeface="Söhne"/>
              </a:rPr>
              <a:t>Discussion</a:t>
            </a:r>
          </a:p>
          <a:p>
            <a:pPr algn="l">
              <a:buFont typeface="+mj-lt"/>
              <a:buAutoNum type="arabicPeriod"/>
            </a:pPr>
            <a:r>
              <a:rPr lang="en-US" sz="2400" b="0" i="0" dirty="0">
                <a:solidFill>
                  <a:srgbClr val="0D0D0D"/>
                </a:solidFill>
                <a:effectLst/>
                <a:highlight>
                  <a:srgbClr val="FFFFFF"/>
                </a:highlight>
                <a:latin typeface="Söhne"/>
              </a:rPr>
              <a:t>Conclusion</a:t>
            </a:r>
          </a:p>
          <a:p>
            <a:pPr algn="l">
              <a:buFont typeface="+mj-lt"/>
              <a:buAutoNum type="arabicPeriod"/>
            </a:pPr>
            <a:r>
              <a:rPr lang="en-US" sz="2400" b="0" i="0" dirty="0">
                <a:solidFill>
                  <a:srgbClr val="0D0D0D"/>
                </a:solidFill>
                <a:effectLst/>
                <a:highlight>
                  <a:srgbClr val="FFFFFF"/>
                </a:highlight>
                <a:latin typeface="Söhne"/>
              </a:rPr>
              <a:t>Acknowledgements</a:t>
            </a:r>
          </a:p>
          <a:p>
            <a:pPr>
              <a:buAutoNum type="arabicPeriod"/>
            </a:pPr>
            <a:r>
              <a:rPr lang="en-US" sz="2400" dirty="0">
                <a:solidFill>
                  <a:srgbClr val="0D0D0D"/>
                </a:solidFill>
                <a:highlight>
                  <a:srgbClr val="FFFFFF"/>
                </a:highlight>
                <a:latin typeface="Söhne"/>
              </a:rPr>
              <a:t>References</a:t>
            </a:r>
          </a:p>
          <a:p>
            <a:endParaRPr lang="en-US" dirty="0"/>
          </a:p>
        </p:txBody>
      </p:sp>
    </p:spTree>
    <p:extLst>
      <p:ext uri="{BB962C8B-B14F-4D97-AF65-F5344CB8AC3E}">
        <p14:creationId xmlns:p14="http://schemas.microsoft.com/office/powerpoint/2010/main" val="4252502914"/>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Title 2">
            <a:extLst>
              <a:ext uri="{FF2B5EF4-FFF2-40B4-BE49-F238E27FC236}">
                <a16:creationId xmlns:a16="http://schemas.microsoft.com/office/drawing/2014/main" id="{F3A62D4A-304D-86E0-42A8-842E045E0A09}"/>
              </a:ext>
            </a:extLst>
          </p:cNvPr>
          <p:cNvSpPr>
            <a:spLocks noGrp="1"/>
          </p:cNvSpPr>
          <p:nvPr>
            <p:ph type="title"/>
          </p:nvPr>
        </p:nvSpPr>
        <p:spPr>
          <a:xfrm>
            <a:off x="838633" y="609600"/>
            <a:ext cx="8596668" cy="1320800"/>
          </a:xfrm>
        </p:spPr>
        <p:txBody>
          <a:bodyPr/>
          <a:lstStyle/>
          <a:p>
            <a:r>
              <a:rPr lang="en-US" dirty="0">
                <a:solidFill>
                  <a:srgbClr val="90C226"/>
                </a:solidFill>
                <a:ea typeface="+mj-lt"/>
                <a:cs typeface="+mj-lt"/>
              </a:rPr>
              <a:t>Acknowledgements</a:t>
            </a:r>
            <a:r>
              <a:rPr lang="en-US" dirty="0"/>
              <a:t>:</a:t>
            </a:r>
          </a:p>
        </p:txBody>
      </p:sp>
      <p:sp>
        <p:nvSpPr>
          <p:cNvPr id="6" name="TextBox 5">
            <a:extLst>
              <a:ext uri="{FF2B5EF4-FFF2-40B4-BE49-F238E27FC236}">
                <a16:creationId xmlns:a16="http://schemas.microsoft.com/office/drawing/2014/main" id="{C0175017-91EE-9191-85BE-8F09E6996888}"/>
              </a:ext>
            </a:extLst>
          </p:cNvPr>
          <p:cNvSpPr txBox="1"/>
          <p:nvPr/>
        </p:nvSpPr>
        <p:spPr>
          <a:xfrm>
            <a:off x="836531" y="1459480"/>
            <a:ext cx="9228541"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This project was generously supported by Claflin University, and I am deeply grateful to the Department of Computer Science for their collaboration and support. My sincere thanks go to my mentor, Dr. Shrikant Pawar, for his expert guidance and insights throughout the research process. I also extend my thanks to Miss Shuler for her support and assistance throughout the program. Also, I like thanks to my fellow research interns, Amrinder Singh and </a:t>
            </a:r>
            <a:r>
              <a:rPr lang="en-US" sz="2400" dirty="0" err="1"/>
              <a:t>lan</a:t>
            </a:r>
            <a:r>
              <a:rPr lang="en-US" sz="2400" dirty="0"/>
              <a:t> Adams, for their assistance and valuable suggestions. Additionally, I appreciate all individuals who contributed to this research with their expertise and support.</a:t>
            </a:r>
          </a:p>
        </p:txBody>
      </p:sp>
    </p:spTree>
    <p:extLst>
      <p:ext uri="{BB962C8B-B14F-4D97-AF65-F5344CB8AC3E}">
        <p14:creationId xmlns:p14="http://schemas.microsoft.com/office/powerpoint/2010/main" val="2445205559"/>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A43A7-90FC-3C8B-868F-69F5C2F7EA50}"/>
              </a:ext>
            </a:extLst>
          </p:cNvPr>
          <p:cNvSpPr>
            <a:spLocks noGrp="1"/>
          </p:cNvSpPr>
          <p:nvPr>
            <p:ph type="title"/>
          </p:nvPr>
        </p:nvSpPr>
        <p:spPr>
          <a:xfrm>
            <a:off x="677334" y="609600"/>
            <a:ext cx="8591106" cy="569925"/>
          </a:xfrm>
        </p:spPr>
        <p:txBody>
          <a:bodyPr>
            <a:normAutofit fontScale="90000"/>
          </a:bodyPr>
          <a:lstStyle/>
          <a:p>
            <a:r>
              <a:rPr lang="en-US" dirty="0"/>
              <a:t>References:</a:t>
            </a:r>
          </a:p>
        </p:txBody>
      </p:sp>
      <p:sp>
        <p:nvSpPr>
          <p:cNvPr id="3" name="Content Placeholder 2">
            <a:extLst>
              <a:ext uri="{FF2B5EF4-FFF2-40B4-BE49-F238E27FC236}">
                <a16:creationId xmlns:a16="http://schemas.microsoft.com/office/drawing/2014/main" id="{13E615C9-FFFD-A0C8-ADA6-3F6B55BD39A9}"/>
              </a:ext>
            </a:extLst>
          </p:cNvPr>
          <p:cNvSpPr>
            <a:spLocks noGrp="1"/>
          </p:cNvSpPr>
          <p:nvPr>
            <p:ph idx="1"/>
          </p:nvPr>
        </p:nvSpPr>
        <p:spPr>
          <a:xfrm>
            <a:off x="510473" y="1309597"/>
            <a:ext cx="8596668" cy="5187852"/>
          </a:xfrm>
        </p:spPr>
        <p:txBody>
          <a:bodyPr vert="horz" lIns="91440" tIns="45720" rIns="91440" bIns="45720" rtlCol="0" anchor="t">
            <a:normAutofit lnSpcReduction="10000"/>
          </a:bodyPr>
          <a:lstStyle/>
          <a:p>
            <a:pPr marL="0" indent="0">
              <a:buNone/>
            </a:pPr>
            <a:endParaRPr lang="en-US" u="sng" dirty="0">
              <a:solidFill>
                <a:schemeClr val="accent1"/>
              </a:solidFill>
              <a:ea typeface="+mn-lt"/>
              <a:cs typeface="+mn-lt"/>
            </a:endParaRPr>
          </a:p>
          <a:p>
            <a:r>
              <a:rPr lang="en-US" err="1">
                <a:solidFill>
                  <a:schemeClr val="accent1"/>
                </a:solidFill>
                <a:ea typeface="+mn-lt"/>
                <a:cs typeface="+mn-lt"/>
              </a:rPr>
              <a:t>ZainEldin</a:t>
            </a:r>
            <a:r>
              <a:rPr lang="en-US" dirty="0">
                <a:solidFill>
                  <a:schemeClr val="accent1"/>
                </a:solidFill>
                <a:ea typeface="+mn-lt"/>
                <a:cs typeface="+mn-lt"/>
              </a:rPr>
              <a:t>, Hanaa et al. “Brain Tumor Detection and Classification Using Deep Learning and Sine-Cosine Fitness Grey Wolf Optimization.” Bioengineering (Basel, Switzerland) vol. 10,1 18. 22 Dec. 2022, doi:10.3390/bioengineering10010018</a:t>
            </a:r>
          </a:p>
          <a:p>
            <a:r>
              <a:rPr lang="en-US" u="sng" dirty="0">
                <a:solidFill>
                  <a:schemeClr val="accent1"/>
                </a:solidFill>
                <a:ea typeface="+mn-lt"/>
                <a:cs typeface="+mn-lt"/>
                <a:hlinkClick r:id="rId2">
                  <a:extLst>
                    <a:ext uri="{A12FA001-AC4F-418D-AE19-62706E023703}">
                      <ahyp:hlinkClr xmlns:ahyp="http://schemas.microsoft.com/office/drawing/2018/hyperlinkcolor" val="tx"/>
                    </a:ext>
                  </a:extLst>
                </a:hlinkClick>
              </a:rPr>
              <a:t>https://www.kaggle.com/code/ruslankl/brain-tumor-detection-v1-0-cnn-vgg-16</a:t>
            </a:r>
            <a:endParaRPr lang="en-US">
              <a:solidFill>
                <a:schemeClr val="accent1"/>
              </a:solidFill>
            </a:endParaRPr>
          </a:p>
          <a:p>
            <a:r>
              <a:rPr lang="en-US" u="sng" dirty="0">
                <a:solidFill>
                  <a:schemeClr val="accent1"/>
                </a:solidFill>
                <a:ea typeface="+mn-lt"/>
                <a:cs typeface="+mn-lt"/>
              </a:rPr>
              <a:t>https://nafizshahriar.medium.com/what-is-convolutional-neural-network-cnn-deep-learning-b3921bdd82d5</a:t>
            </a:r>
            <a:endParaRPr lang="en-US" u="sng" dirty="0">
              <a:solidFill>
                <a:schemeClr val="accent1"/>
              </a:solidFill>
            </a:endParaRPr>
          </a:p>
          <a:p>
            <a:r>
              <a:rPr lang="en-US" u="sng" dirty="0">
                <a:solidFill>
                  <a:schemeClr val="accent1"/>
                </a:solidFill>
                <a:hlinkClick r:id="rId3">
                  <a:extLst>
                    <a:ext uri="{A12FA001-AC4F-418D-AE19-62706E023703}">
                      <ahyp:hlinkClr xmlns:ahyp="http://schemas.microsoft.com/office/drawing/2018/hyperlinkcolor" val="tx"/>
                    </a:ext>
                  </a:extLst>
                </a:hlinkClick>
              </a:rPr>
              <a:t>https://github.com/bimalitani100/Summer-Research-2024</a:t>
            </a:r>
            <a:endParaRPr lang="en-US" u="sng" dirty="0">
              <a:solidFill>
                <a:schemeClr val="accent1"/>
              </a:solidFill>
              <a:hlinkClick r:id="rId3"/>
            </a:endParaRPr>
          </a:p>
          <a:p>
            <a:r>
              <a:rPr lang="en-US" u="sng" dirty="0">
                <a:solidFill>
                  <a:schemeClr val="accent1"/>
                </a:solidFill>
                <a:ea typeface="+mn-lt"/>
                <a:cs typeface="+mn-lt"/>
                <a:hlinkClick r:id="rId4"/>
              </a:rPr>
              <a:t>https://www.tensorflow.org/tutorials/images/cnn</a:t>
            </a:r>
            <a:endParaRPr lang="en-US" u="sng" dirty="0">
              <a:solidFill>
                <a:schemeClr val="accent1"/>
              </a:solidFill>
              <a:hlinkClick r:id="rId4"/>
            </a:endParaRPr>
          </a:p>
          <a:p>
            <a:r>
              <a:rPr lang="en-US" u="sng" dirty="0">
                <a:solidFill>
                  <a:schemeClr val="accent1"/>
                </a:solidFill>
                <a:ea typeface="+mn-lt"/>
                <a:cs typeface="+mn-lt"/>
                <a:hlinkClick r:id="rId5">
                  <a:extLst>
                    <a:ext uri="{A12FA001-AC4F-418D-AE19-62706E023703}">
                      <ahyp:hlinkClr xmlns:ahyp="http://schemas.microsoft.com/office/drawing/2018/hyperlinkcolor" val="tx"/>
                    </a:ext>
                  </a:extLst>
                </a:hlinkClick>
              </a:rPr>
              <a:t>https://github.com/tensorflow/tensorflow/blob/master/tensorflow/python/keras/models.py</a:t>
            </a:r>
            <a:endParaRPr lang="en-US" u="sng" dirty="0">
              <a:solidFill>
                <a:schemeClr val="accent1"/>
              </a:solidFill>
            </a:endParaRPr>
          </a:p>
          <a:p>
            <a:r>
              <a:rPr lang="en-US" u="sng" dirty="0">
                <a:solidFill>
                  <a:schemeClr val="accent1"/>
                </a:solidFill>
                <a:ea typeface="+mn-lt"/>
                <a:cs typeface="+mn-lt"/>
                <a:hlinkClick r:id="rId6"/>
              </a:rPr>
              <a:t>https://keras.io/api/optimizers/</a:t>
            </a:r>
            <a:endParaRPr lang="en-US" u="sng" dirty="0">
              <a:solidFill>
                <a:schemeClr val="accent1"/>
              </a:solidFill>
              <a:hlinkClick r:id="rId6"/>
            </a:endParaRPr>
          </a:p>
          <a:p>
            <a:r>
              <a:rPr lang="en-US" u="sng" dirty="0">
                <a:solidFill>
                  <a:schemeClr val="accent1"/>
                </a:solidFill>
                <a:ea typeface="+mn-lt"/>
                <a:cs typeface="+mn-lt"/>
              </a:rPr>
              <a:t>https://www.analyticsvidhya.com/blog/2021/10/a-comprehensive-guide-on-deep-learning-optimizers/</a:t>
            </a:r>
            <a:endParaRPr lang="en-US" u="sng" dirty="0">
              <a:solidFill>
                <a:schemeClr val="accent1"/>
              </a:solidFill>
            </a:endParaRPr>
          </a:p>
          <a:p>
            <a:endParaRPr lang="en-US" u="sng" dirty="0">
              <a:solidFill>
                <a:schemeClr val="accent1"/>
              </a:solidFill>
            </a:endParaRPr>
          </a:p>
          <a:p>
            <a:endParaRPr lang="en-US" u="sng" dirty="0">
              <a:solidFill>
                <a:schemeClr val="accent1"/>
              </a:solidFill>
            </a:endParaRPr>
          </a:p>
        </p:txBody>
      </p:sp>
      <p:cxnSp>
        <p:nvCxnSpPr>
          <p:cNvPr id="4" name="Straight Arrow Connector 3">
            <a:extLst>
              <a:ext uri="{FF2B5EF4-FFF2-40B4-BE49-F238E27FC236}">
                <a16:creationId xmlns:a16="http://schemas.microsoft.com/office/drawing/2014/main" id="{ABAC5038-B1D0-2100-681A-B19D32353576}"/>
              </a:ext>
            </a:extLst>
          </p:cNvPr>
          <p:cNvCxnSpPr/>
          <p:nvPr/>
        </p:nvCxnSpPr>
        <p:spPr>
          <a:xfrm flipV="1">
            <a:off x="143501" y="1244230"/>
            <a:ext cx="9112852" cy="25584"/>
          </a:xfrm>
          <a:prstGeom prst="straightConnector1">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9726949"/>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Distributed Design: How Stack Overflow builds strong remote teams">
            <a:extLst>
              <a:ext uri="{FF2B5EF4-FFF2-40B4-BE49-F238E27FC236}">
                <a16:creationId xmlns:a16="http://schemas.microsoft.com/office/drawing/2014/main" id="{B88816CD-80CF-E443-D498-7205CF43B63F}"/>
              </a:ext>
            </a:extLst>
          </p:cNvPr>
          <p:cNvPicPr>
            <a:picLocks noChangeAspect="1"/>
          </p:cNvPicPr>
          <p:nvPr/>
        </p:nvPicPr>
        <p:blipFill rotWithShape="1">
          <a:blip r:embed="rId2"/>
          <a:srcRect/>
          <a:stretch/>
        </p:blipFill>
        <p:spPr>
          <a:xfrm>
            <a:off x="20" y="10"/>
            <a:ext cx="12191980" cy="6857990"/>
          </a:xfrm>
          <a:prstGeom prst="rect">
            <a:avLst/>
          </a:prstGeom>
        </p:spPr>
      </p:pic>
      <p:sp>
        <p:nvSpPr>
          <p:cNvPr id="13" name="Freeform: Shape 12">
            <a:extLst>
              <a:ext uri="{FF2B5EF4-FFF2-40B4-BE49-F238E27FC236}">
                <a16:creationId xmlns:a16="http://schemas.microsoft.com/office/drawing/2014/main" id="{85C2136B-77EC-41E9-BDB6-58A4AE1429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33800"/>
            <a:ext cx="762000" cy="3124200"/>
          </a:xfrm>
          <a:custGeom>
            <a:avLst/>
            <a:gdLst>
              <a:gd name="connsiteX0" fmla="*/ 0 w 762000"/>
              <a:gd name="connsiteY0" fmla="*/ 0 h 3124200"/>
              <a:gd name="connsiteX1" fmla="*/ 762000 w 762000"/>
              <a:gd name="connsiteY1" fmla="*/ 3124200 h 3124200"/>
              <a:gd name="connsiteX2" fmla="*/ 0 w 762000"/>
              <a:gd name="connsiteY2" fmla="*/ 3124200 h 3124200"/>
            </a:gdLst>
            <a:ahLst/>
            <a:cxnLst>
              <a:cxn ang="0">
                <a:pos x="connsiteX0" y="connsiteY0"/>
              </a:cxn>
              <a:cxn ang="0">
                <a:pos x="connsiteX1" y="connsiteY1"/>
              </a:cxn>
              <a:cxn ang="0">
                <a:pos x="connsiteX2" y="connsiteY2"/>
              </a:cxn>
            </a:cxnLst>
            <a:rect l="l" t="t" r="r" b="b"/>
            <a:pathLst>
              <a:path w="762000" h="3124200">
                <a:moveTo>
                  <a:pt x="0" y="0"/>
                </a:moveTo>
                <a:lnTo>
                  <a:pt x="762000" y="3124200"/>
                </a:lnTo>
                <a:lnTo>
                  <a:pt x="0" y="31242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5" name="Straight Connector 14">
            <a:extLst>
              <a:ext uri="{FF2B5EF4-FFF2-40B4-BE49-F238E27FC236}">
                <a16:creationId xmlns:a16="http://schemas.microsoft.com/office/drawing/2014/main" id="{E55891F3-A5E2-4418-8950-25FA2B7312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274002" y="4502552"/>
            <a:ext cx="2917998" cy="23554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B1FCEB1-A7E1-417C-A7EF-AA30D5A0859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53500" y="-16625"/>
            <a:ext cx="2667482" cy="68746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7FBCF2A6-1F18-4B68-B5D2-5B763ED41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2923" y="-16625"/>
            <a:ext cx="1269077" cy="6874625"/>
          </a:xfrm>
          <a:custGeom>
            <a:avLst/>
            <a:gdLst>
              <a:gd name="connsiteX0" fmla="*/ 714894 w 1269077"/>
              <a:gd name="connsiteY0" fmla="*/ 0 h 6874625"/>
              <a:gd name="connsiteX1" fmla="*/ 1269077 w 1269077"/>
              <a:gd name="connsiteY1" fmla="*/ 16625 h 6874625"/>
              <a:gd name="connsiteX2" fmla="*/ 1269077 w 1269077"/>
              <a:gd name="connsiteY2" fmla="*/ 6874625 h 6874625"/>
              <a:gd name="connsiteX3" fmla="*/ 0 w 1269077"/>
              <a:gd name="connsiteY3" fmla="*/ 6874625 h 6874625"/>
            </a:gdLst>
            <a:ahLst/>
            <a:cxnLst>
              <a:cxn ang="0">
                <a:pos x="connsiteX0" y="connsiteY0"/>
              </a:cxn>
              <a:cxn ang="0">
                <a:pos x="connsiteX1" y="connsiteY1"/>
              </a:cxn>
              <a:cxn ang="0">
                <a:pos x="connsiteX2" y="connsiteY2"/>
              </a:cxn>
              <a:cxn ang="0">
                <a:pos x="connsiteX3" y="connsiteY3"/>
              </a:cxn>
            </a:cxnLst>
            <a:rect l="l" t="t" r="r" b="b"/>
            <a:pathLst>
              <a:path w="1269077" h="6874625">
                <a:moveTo>
                  <a:pt x="714894" y="0"/>
                </a:moveTo>
                <a:lnTo>
                  <a:pt x="1269077" y="16625"/>
                </a:lnTo>
                <a:lnTo>
                  <a:pt x="1269077" y="6874625"/>
                </a:lnTo>
                <a:lnTo>
                  <a:pt x="0" y="6874625"/>
                </a:lnTo>
                <a:close/>
              </a:path>
            </a:pathLst>
          </a:custGeom>
          <a:solidFill>
            <a:schemeClr val="accent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FF3A27FB-A693-4A75-951E-0C77CD98F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374" y="-16624"/>
            <a:ext cx="1983626" cy="6874625"/>
          </a:xfrm>
          <a:custGeom>
            <a:avLst/>
            <a:gdLst>
              <a:gd name="connsiteX0" fmla="*/ 0 w 1983626"/>
              <a:gd name="connsiteY0" fmla="*/ 0 h 6874625"/>
              <a:gd name="connsiteX1" fmla="*/ 1983626 w 1983626"/>
              <a:gd name="connsiteY1" fmla="*/ 0 h 6874625"/>
              <a:gd name="connsiteX2" fmla="*/ 1983626 w 1983626"/>
              <a:gd name="connsiteY2" fmla="*/ 6874625 h 6874625"/>
              <a:gd name="connsiteX3" fmla="*/ 1522181 w 1983626"/>
              <a:gd name="connsiteY3" fmla="*/ 6874625 h 6874625"/>
            </a:gdLst>
            <a:ahLst/>
            <a:cxnLst>
              <a:cxn ang="0">
                <a:pos x="connsiteX0" y="connsiteY0"/>
              </a:cxn>
              <a:cxn ang="0">
                <a:pos x="connsiteX1" y="connsiteY1"/>
              </a:cxn>
              <a:cxn ang="0">
                <a:pos x="connsiteX2" y="connsiteY2"/>
              </a:cxn>
              <a:cxn ang="0">
                <a:pos x="connsiteX3" y="connsiteY3"/>
              </a:cxn>
            </a:cxnLst>
            <a:rect l="l" t="t" r="r" b="b"/>
            <a:pathLst>
              <a:path w="1983626" h="6874625">
                <a:moveTo>
                  <a:pt x="0" y="0"/>
                </a:moveTo>
                <a:lnTo>
                  <a:pt x="1983626" y="0"/>
                </a:lnTo>
                <a:lnTo>
                  <a:pt x="1983626" y="6874625"/>
                </a:lnTo>
                <a:lnTo>
                  <a:pt x="1522181" y="6874625"/>
                </a:ln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1245056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A24D8-1E40-2EBF-68D8-3D3B64A572A7}"/>
              </a:ext>
            </a:extLst>
          </p:cNvPr>
          <p:cNvSpPr>
            <a:spLocks noGrp="1"/>
          </p:cNvSpPr>
          <p:nvPr>
            <p:ph type="title"/>
          </p:nvPr>
        </p:nvSpPr>
        <p:spPr>
          <a:xfrm>
            <a:off x="5549649" y="235058"/>
            <a:ext cx="3737268" cy="1320800"/>
          </a:xfrm>
        </p:spPr>
        <p:txBody>
          <a:bodyPr>
            <a:normAutofit/>
          </a:bodyPr>
          <a:lstStyle/>
          <a:p>
            <a:r>
              <a:rPr lang="en-US" dirty="0"/>
              <a:t>Introduction:</a:t>
            </a:r>
          </a:p>
        </p:txBody>
      </p:sp>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TextBox 2">
            <a:extLst>
              <a:ext uri="{FF2B5EF4-FFF2-40B4-BE49-F238E27FC236}">
                <a16:creationId xmlns:a16="http://schemas.microsoft.com/office/drawing/2014/main" id="{F303F55C-F821-D399-D688-B515F636CD89}"/>
              </a:ext>
            </a:extLst>
          </p:cNvPr>
          <p:cNvSpPr txBox="1"/>
          <p:nvPr/>
        </p:nvSpPr>
        <p:spPr>
          <a:xfrm>
            <a:off x="841528" y="731796"/>
            <a:ext cx="3027335"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accent1"/>
                </a:solidFill>
              </a:rPr>
              <a:t> Brain Tumors:</a:t>
            </a:r>
          </a:p>
        </p:txBody>
      </p:sp>
      <p:pic>
        <p:nvPicPr>
          <p:cNvPr id="8" name="Picture 7" descr="A brain tumor in the head&#10;&#10;Description automatically generated">
            <a:extLst>
              <a:ext uri="{FF2B5EF4-FFF2-40B4-BE49-F238E27FC236}">
                <a16:creationId xmlns:a16="http://schemas.microsoft.com/office/drawing/2014/main" id="{A8B70CA5-FF7D-55AE-1062-1C865202B3C1}"/>
              </a:ext>
            </a:extLst>
          </p:cNvPr>
          <p:cNvPicPr>
            <a:picLocks noChangeAspect="1"/>
          </p:cNvPicPr>
          <p:nvPr/>
        </p:nvPicPr>
        <p:blipFill>
          <a:blip r:embed="rId2"/>
          <a:stretch>
            <a:fillRect/>
          </a:stretch>
        </p:blipFill>
        <p:spPr>
          <a:xfrm>
            <a:off x="6656288" y="1279878"/>
            <a:ext cx="3021035" cy="3663245"/>
          </a:xfrm>
          <a:prstGeom prst="rect">
            <a:avLst/>
          </a:prstGeom>
        </p:spPr>
      </p:pic>
      <p:sp>
        <p:nvSpPr>
          <p:cNvPr id="14" name="Content Placeholder 13">
            <a:extLst>
              <a:ext uri="{FF2B5EF4-FFF2-40B4-BE49-F238E27FC236}">
                <a16:creationId xmlns:a16="http://schemas.microsoft.com/office/drawing/2014/main" id="{D6F63BF9-1E7A-6F22-2809-B65D0DAEDEF3}"/>
              </a:ext>
            </a:extLst>
          </p:cNvPr>
          <p:cNvSpPr>
            <a:spLocks noGrp="1"/>
          </p:cNvSpPr>
          <p:nvPr>
            <p:ph idx="1"/>
          </p:nvPr>
        </p:nvSpPr>
        <p:spPr>
          <a:xfrm>
            <a:off x="582779" y="1170545"/>
            <a:ext cx="6088187" cy="5421459"/>
          </a:xfrm>
        </p:spPr>
        <p:txBody>
          <a:bodyPr vert="horz" lIns="91440" tIns="45720" rIns="91440" bIns="45720" rtlCol="0" anchor="t">
            <a:normAutofit lnSpcReduction="10000"/>
          </a:bodyPr>
          <a:lstStyle/>
          <a:p>
            <a:r>
              <a:rPr lang="en-US" dirty="0">
                <a:ea typeface="+mn-lt"/>
                <a:cs typeface="+mn-lt"/>
              </a:rPr>
              <a:t>A brain tumor is a growth of cells in or near the brain, encompassing brain tissue, nerves, pituitary gland, pineal gland, and brain-covering membranes.</a:t>
            </a:r>
            <a:endParaRPr lang="en-US" dirty="0"/>
          </a:p>
          <a:p>
            <a:r>
              <a:rPr lang="en-US" dirty="0">
                <a:ea typeface="+mn-lt"/>
                <a:cs typeface="+mn-lt"/>
              </a:rPr>
              <a:t>Brain tumors can be primary (originating in the brain) or secondary (metastatic, spreading from other body parts), varying from benign (noncancerous) to malignant (cancerous).</a:t>
            </a:r>
            <a:endParaRPr lang="en-US" dirty="0"/>
          </a:p>
          <a:p>
            <a:r>
              <a:rPr lang="en-US" dirty="0">
                <a:ea typeface="+mn-lt"/>
                <a:cs typeface="+mn-lt"/>
              </a:rPr>
              <a:t>Symptoms depend on tumor location and size, including headaches, seizures, cognitive or personality changes, and motor dysfunction.</a:t>
            </a:r>
            <a:endParaRPr lang="en-US"/>
          </a:p>
          <a:p>
            <a:r>
              <a:rPr lang="en-US" dirty="0">
                <a:ea typeface="+mn-lt"/>
                <a:cs typeface="+mn-lt"/>
              </a:rPr>
              <a:t>Detection relies on advanced tools like MRI, CT scans, and occasionally biopsy due to the complexity and variability of brain tumors.</a:t>
            </a:r>
            <a:endParaRPr lang="en-US" dirty="0"/>
          </a:p>
          <a:p>
            <a:r>
              <a:rPr lang="en-US" dirty="0">
                <a:ea typeface="+mn-lt"/>
                <a:cs typeface="+mn-lt"/>
              </a:rPr>
              <a:t>The lifetime risk of developing a malignant brain tumor is less than 1%, with an estimated 25,400 new cases expected in the US in 2023, emphasizing the need for ongoing research and innovation in detection and treatment. -American Health Association(AHA)</a:t>
            </a:r>
            <a:endParaRPr lang="en-US" dirty="0"/>
          </a:p>
          <a:p>
            <a:endParaRPr lang="en-US" dirty="0"/>
          </a:p>
        </p:txBody>
      </p:sp>
    </p:spTree>
    <p:extLst>
      <p:ext uri="{BB962C8B-B14F-4D97-AF65-F5344CB8AC3E}">
        <p14:creationId xmlns:p14="http://schemas.microsoft.com/office/powerpoint/2010/main" val="1377170312"/>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EC53CB58-BEF5-1A3A-595B-2E6B87DD351A}"/>
              </a:ext>
            </a:extLst>
          </p:cNvPr>
          <p:cNvSpPr>
            <a:spLocks noGrp="1"/>
          </p:cNvSpPr>
          <p:nvPr>
            <p:ph idx="1"/>
          </p:nvPr>
        </p:nvSpPr>
        <p:spPr>
          <a:xfrm>
            <a:off x="597208" y="1056799"/>
            <a:ext cx="5775011" cy="6157663"/>
          </a:xfrm>
        </p:spPr>
        <p:txBody>
          <a:bodyPr vert="horz" lIns="91440" tIns="45720" rIns="91440" bIns="45720" rtlCol="0" anchor="t">
            <a:normAutofit/>
          </a:bodyPr>
          <a:lstStyle/>
          <a:p>
            <a:pPr marL="0" indent="0">
              <a:buNone/>
            </a:pPr>
            <a:endParaRPr lang="en-US" sz="1000" dirty="0">
              <a:latin typeface="Times New Roman"/>
              <a:cs typeface="Times New Roman"/>
            </a:endParaRPr>
          </a:p>
          <a:p>
            <a:pPr>
              <a:lnSpc>
                <a:spcPct val="90000"/>
              </a:lnSpc>
              <a:buFont typeface="Arial" charset="2"/>
              <a:buChar char="•"/>
            </a:pPr>
            <a:endParaRPr lang="en-US" sz="1400" dirty="0">
              <a:latin typeface="Times New Roman"/>
              <a:cs typeface="Times New Roman"/>
            </a:endParaRPr>
          </a:p>
          <a:p>
            <a:pPr>
              <a:buFont typeface="Arial" charset="2"/>
              <a:buChar char="•"/>
            </a:pPr>
            <a:endParaRPr lang="en-US" sz="1200" dirty="0">
              <a:solidFill>
                <a:srgbClr val="FFFFFF"/>
              </a:solidFill>
              <a:latin typeface="Times New Roman"/>
              <a:cs typeface="Times New Roman"/>
            </a:endParaRPr>
          </a:p>
          <a:p>
            <a:pPr marL="0" indent="0">
              <a:buNone/>
            </a:pPr>
            <a:endParaRPr lang="en-US" sz="900" dirty="0"/>
          </a:p>
          <a:p>
            <a:pPr marL="0" indent="0">
              <a:buNone/>
            </a:pPr>
            <a:br>
              <a:rPr lang="en-US" sz="700" dirty="0"/>
            </a:br>
            <a:endParaRPr lang="en-US" sz="700" dirty="0"/>
          </a:p>
        </p:txBody>
      </p:sp>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Oval 13">
            <a:extLst>
              <a:ext uri="{FF2B5EF4-FFF2-40B4-BE49-F238E27FC236}">
                <a16:creationId xmlns:a16="http://schemas.microsoft.com/office/drawing/2014/main" id="{65EFC9CB-821E-EA25-7EE8-F8F1B7E2DC08}"/>
              </a:ext>
            </a:extLst>
          </p:cNvPr>
          <p:cNvSpPr/>
          <p:nvPr/>
        </p:nvSpPr>
        <p:spPr>
          <a:xfrm>
            <a:off x="600000" y="1716000"/>
            <a:ext cx="2676000" cy="2820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Treatment Modalities of Brain Tumor</a:t>
            </a:r>
          </a:p>
        </p:txBody>
      </p:sp>
      <p:sp>
        <p:nvSpPr>
          <p:cNvPr id="15" name="Rectangle: Single Corner Rounded 14">
            <a:extLst>
              <a:ext uri="{FF2B5EF4-FFF2-40B4-BE49-F238E27FC236}">
                <a16:creationId xmlns:a16="http://schemas.microsoft.com/office/drawing/2014/main" id="{67D02BC1-CE7F-6D81-FA0B-D7E404F0F60E}"/>
              </a:ext>
            </a:extLst>
          </p:cNvPr>
          <p:cNvSpPr/>
          <p:nvPr/>
        </p:nvSpPr>
        <p:spPr>
          <a:xfrm>
            <a:off x="3492000" y="762000"/>
            <a:ext cx="5802000" cy="1650000"/>
          </a:xfrm>
          <a:prstGeom prst="round1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u="sng" dirty="0">
                <a:solidFill>
                  <a:schemeClr val="bg1"/>
                </a:solidFill>
                <a:ea typeface="+mn-lt"/>
                <a:cs typeface="+mn-lt"/>
              </a:rPr>
              <a:t>Surgery:</a:t>
            </a:r>
            <a:endParaRPr lang="en-US" b="1" u="sng" dirty="0">
              <a:solidFill>
                <a:schemeClr val="bg1"/>
              </a:solidFill>
            </a:endParaRPr>
          </a:p>
          <a:p>
            <a:pPr algn="ctr"/>
            <a:r>
              <a:rPr lang="en-US" dirty="0">
                <a:solidFill>
                  <a:schemeClr val="bg1"/>
                </a:solidFill>
                <a:ea typeface="+mn-lt"/>
                <a:cs typeface="+mn-lt"/>
              </a:rPr>
              <a:t>Surgical removal of the tumor, often the first line of treatment, alleviates symptoms and reduces tumor size, making other treatments like radiation or chemotherapy more effective.</a:t>
            </a:r>
            <a:endParaRPr lang="en-US" dirty="0">
              <a:solidFill>
                <a:schemeClr val="bg1"/>
              </a:solidFill>
            </a:endParaRPr>
          </a:p>
          <a:p>
            <a:pPr algn="ctr"/>
            <a:endParaRPr lang="en-US" dirty="0"/>
          </a:p>
        </p:txBody>
      </p:sp>
      <p:sp>
        <p:nvSpPr>
          <p:cNvPr id="16" name="Rectangle: Single Corner Rounded 15">
            <a:extLst>
              <a:ext uri="{FF2B5EF4-FFF2-40B4-BE49-F238E27FC236}">
                <a16:creationId xmlns:a16="http://schemas.microsoft.com/office/drawing/2014/main" id="{607D350B-422E-870E-EF00-2A201674E711}"/>
              </a:ext>
            </a:extLst>
          </p:cNvPr>
          <p:cNvSpPr/>
          <p:nvPr/>
        </p:nvSpPr>
        <p:spPr>
          <a:xfrm>
            <a:off x="3492000" y="2723999"/>
            <a:ext cx="5796000" cy="1614000"/>
          </a:xfrm>
          <a:prstGeom prst="round1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u="sng" dirty="0">
                <a:solidFill>
                  <a:schemeClr val="bg1"/>
                </a:solidFill>
                <a:ea typeface="+mn-lt"/>
                <a:cs typeface="+mn-lt"/>
              </a:rPr>
              <a:t>Radiation Therapy:</a:t>
            </a:r>
            <a:endParaRPr lang="en-US" u="sng">
              <a:solidFill>
                <a:schemeClr val="bg1"/>
              </a:solidFill>
            </a:endParaRPr>
          </a:p>
          <a:p>
            <a:pPr marL="285750" indent="-285750" algn="ctr">
              <a:buFont typeface="Arial"/>
              <a:buChar char="•"/>
            </a:pPr>
            <a:r>
              <a:rPr lang="en-US" dirty="0">
                <a:solidFill>
                  <a:schemeClr val="bg1"/>
                </a:solidFill>
                <a:ea typeface="+mn-lt"/>
                <a:cs typeface="+mn-lt"/>
              </a:rPr>
              <a:t>Uses high-energy beams to target and destroy cancer cells, effectively controlling tumor growth and reducing symptoms, particularly for tumors that cannot be surgically removed.</a:t>
            </a:r>
            <a:endParaRPr lang="en-US" dirty="0">
              <a:solidFill>
                <a:schemeClr val="bg1"/>
              </a:solidFill>
            </a:endParaRPr>
          </a:p>
          <a:p>
            <a:pPr algn="ctr"/>
            <a:endParaRPr lang="en-US" dirty="0"/>
          </a:p>
        </p:txBody>
      </p:sp>
      <p:sp>
        <p:nvSpPr>
          <p:cNvPr id="17" name="Rectangle: Single Corner Rounded 16">
            <a:extLst>
              <a:ext uri="{FF2B5EF4-FFF2-40B4-BE49-F238E27FC236}">
                <a16:creationId xmlns:a16="http://schemas.microsoft.com/office/drawing/2014/main" id="{B9223D65-DDD7-B9D1-E8D5-7652FC7AB7DD}"/>
              </a:ext>
            </a:extLst>
          </p:cNvPr>
          <p:cNvSpPr/>
          <p:nvPr/>
        </p:nvSpPr>
        <p:spPr>
          <a:xfrm>
            <a:off x="3486000" y="4535999"/>
            <a:ext cx="5796000" cy="1416000"/>
          </a:xfrm>
          <a:prstGeom prst="round1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dirty="0"/>
              <a:t>                          </a:t>
            </a:r>
            <a:r>
              <a:rPr lang="en-US" b="1" dirty="0">
                <a:solidFill>
                  <a:schemeClr val="bg1"/>
                </a:solidFill>
              </a:rPr>
              <a:t> </a:t>
            </a:r>
            <a:r>
              <a:rPr lang="en-US" b="1" u="sng" dirty="0">
                <a:solidFill>
                  <a:schemeClr val="bg1"/>
                </a:solidFill>
              </a:rPr>
              <a:t>Chemotherapy</a:t>
            </a:r>
            <a:r>
              <a:rPr lang="en-US" b="1" dirty="0">
                <a:solidFill>
                  <a:schemeClr val="bg1"/>
                </a:solidFill>
              </a:rPr>
              <a:t>:</a:t>
            </a:r>
          </a:p>
          <a:p>
            <a:pPr>
              <a:buFont typeface=""/>
              <a:buChar char="•"/>
            </a:pPr>
            <a:r>
              <a:rPr lang="en-US" dirty="0">
                <a:solidFill>
                  <a:schemeClr val="bg1"/>
                </a:solidFill>
              </a:rPr>
              <a:t>Administers drugs to kill cancer cells or stop their growth, useful for shrinking tumors before surgery or controlling growth post-surgery, often used in combination with other treatments.</a:t>
            </a:r>
          </a:p>
        </p:txBody>
      </p:sp>
    </p:spTree>
    <p:extLst>
      <p:ext uri="{BB962C8B-B14F-4D97-AF65-F5344CB8AC3E}">
        <p14:creationId xmlns:p14="http://schemas.microsoft.com/office/powerpoint/2010/main" val="2848898539"/>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Speech Bubble: Oval 14">
            <a:extLst>
              <a:ext uri="{FF2B5EF4-FFF2-40B4-BE49-F238E27FC236}">
                <a16:creationId xmlns:a16="http://schemas.microsoft.com/office/drawing/2014/main" id="{D96DCFA0-0643-55FC-80DA-85AE89E13475}"/>
              </a:ext>
            </a:extLst>
          </p:cNvPr>
          <p:cNvSpPr/>
          <p:nvPr/>
        </p:nvSpPr>
        <p:spPr>
          <a:xfrm>
            <a:off x="2436000" y="420000"/>
            <a:ext cx="5880000" cy="1740000"/>
          </a:xfrm>
          <a:prstGeom prst="wedgeEllipse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Challenges of the current treatments</a:t>
            </a:r>
          </a:p>
        </p:txBody>
      </p:sp>
      <p:sp>
        <p:nvSpPr>
          <p:cNvPr id="16" name="TextBox 15">
            <a:extLst>
              <a:ext uri="{FF2B5EF4-FFF2-40B4-BE49-F238E27FC236}">
                <a16:creationId xmlns:a16="http://schemas.microsoft.com/office/drawing/2014/main" id="{F5983BE8-75AB-8023-4DE7-04CD896516F1}"/>
              </a:ext>
            </a:extLst>
          </p:cNvPr>
          <p:cNvSpPr txBox="1"/>
          <p:nvPr/>
        </p:nvSpPr>
        <p:spPr>
          <a:xfrm>
            <a:off x="818400" y="2504400"/>
            <a:ext cx="9133200"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Diagnosing brain tumors can be delayed, as symptoms like severe headaches and neurological deficits may initially be attributed to other conditions. Diagnosis typically involves imaging studies such as CT scans or MRIs, which can take time to schedule and interpret accurately. This delay in diagnosis can postpone the initiation of appropriate treatment, potentially impacting patient outcomes. Therefore, improving diagnostic efficiency and awareness among healthcare providers is crucial for timely intervention and management of brain tumors.</a:t>
            </a:r>
          </a:p>
          <a:p>
            <a:endParaRPr lang="en-US"/>
          </a:p>
        </p:txBody>
      </p:sp>
    </p:spTree>
    <p:extLst>
      <p:ext uri="{BB962C8B-B14F-4D97-AF65-F5344CB8AC3E}">
        <p14:creationId xmlns:p14="http://schemas.microsoft.com/office/powerpoint/2010/main" val="3967170364"/>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Rectangle 1">
            <a:extLst>
              <a:ext uri="{FF2B5EF4-FFF2-40B4-BE49-F238E27FC236}">
                <a16:creationId xmlns:a16="http://schemas.microsoft.com/office/drawing/2014/main" id="{63A76875-B8BF-F55C-D4AC-D24BF287C2CB}"/>
              </a:ext>
            </a:extLst>
          </p:cNvPr>
          <p:cNvSpPr/>
          <p:nvPr/>
        </p:nvSpPr>
        <p:spPr>
          <a:xfrm>
            <a:off x="569" y="-1183"/>
            <a:ext cx="2408364" cy="68524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Project Overview:</a:t>
            </a:r>
          </a:p>
        </p:txBody>
      </p:sp>
      <p:sp>
        <p:nvSpPr>
          <p:cNvPr id="4" name="TextBox 3">
            <a:extLst>
              <a:ext uri="{FF2B5EF4-FFF2-40B4-BE49-F238E27FC236}">
                <a16:creationId xmlns:a16="http://schemas.microsoft.com/office/drawing/2014/main" id="{9EF30C84-6F9C-35A5-1C1E-71EF004FC8CE}"/>
              </a:ext>
            </a:extLst>
          </p:cNvPr>
          <p:cNvSpPr txBox="1"/>
          <p:nvPr/>
        </p:nvSpPr>
        <p:spPr>
          <a:xfrm>
            <a:off x="2844430" y="1186941"/>
            <a:ext cx="6414148"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Our research focuses on developing an advanced AI model designed to automate the detection and classification of brain tumors from MRI scans of the human brain. Utilizing a Convolutional Neural Network (CNN) architecture, our model is trained on a comprehensive dataset of annotated medical images. By incorporating data augmentation techniques, we enhance the diversity and volume of training data, enabling the model to learn robustly from varied imaging scenarios. This state-of-the-art deep learning approach leverages unique imaging characteristics of brain tumors, aiming for high accuracy and reliability. Our goal is to significantly expedite the diagnostic process, providing faster and more precise diagnoses for brain tumor patients.</a:t>
            </a:r>
          </a:p>
        </p:txBody>
      </p:sp>
    </p:spTree>
    <p:extLst>
      <p:ext uri="{BB962C8B-B14F-4D97-AF65-F5344CB8AC3E}">
        <p14:creationId xmlns:p14="http://schemas.microsoft.com/office/powerpoint/2010/main" val="1469994000"/>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Rectangle 1">
            <a:extLst>
              <a:ext uri="{FF2B5EF4-FFF2-40B4-BE49-F238E27FC236}">
                <a16:creationId xmlns:a16="http://schemas.microsoft.com/office/drawing/2014/main" id="{63A76875-B8BF-F55C-D4AC-D24BF287C2CB}"/>
              </a:ext>
            </a:extLst>
          </p:cNvPr>
          <p:cNvSpPr/>
          <p:nvPr/>
        </p:nvSpPr>
        <p:spPr>
          <a:xfrm>
            <a:off x="569" y="-1183"/>
            <a:ext cx="2408364" cy="68524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CNN(Convolutional Neural Network):</a:t>
            </a:r>
          </a:p>
        </p:txBody>
      </p:sp>
      <p:sp>
        <p:nvSpPr>
          <p:cNvPr id="3" name="TextBox 2">
            <a:extLst>
              <a:ext uri="{FF2B5EF4-FFF2-40B4-BE49-F238E27FC236}">
                <a16:creationId xmlns:a16="http://schemas.microsoft.com/office/drawing/2014/main" id="{83E33C5F-E55B-EEED-29D1-487D44F67B6C}"/>
              </a:ext>
            </a:extLst>
          </p:cNvPr>
          <p:cNvSpPr txBox="1"/>
          <p:nvPr/>
        </p:nvSpPr>
        <p:spPr>
          <a:xfrm>
            <a:off x="2549641" y="825408"/>
            <a:ext cx="7315197" cy="553997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dirty="0">
                <a:ea typeface="+mn-lt"/>
                <a:cs typeface="+mn-lt"/>
              </a:rPr>
              <a:t>Convolutional Neural Networks (CNNs) specialize in image recognition and computer vision tasks within deep learning.</a:t>
            </a:r>
            <a:endParaRPr lang="en-US" sz="2400"/>
          </a:p>
          <a:p>
            <a:pPr marL="285750" indent="-285750">
              <a:buFont typeface="Arial"/>
              <a:buChar char="•"/>
            </a:pPr>
            <a:r>
              <a:rPr lang="en-US" sz="2400" dirty="0">
                <a:ea typeface="+mn-lt"/>
                <a:cs typeface="+mn-lt"/>
              </a:rPr>
              <a:t>They excel at extracting features and identifying patterns crucial for tasks like facial recognition and medical image analysis.</a:t>
            </a:r>
            <a:endParaRPr lang="en-US" sz="2400"/>
          </a:p>
          <a:p>
            <a:pPr marL="285750" indent="-285750">
              <a:buFont typeface="Arial"/>
              <a:buChar char="•"/>
            </a:pPr>
            <a:r>
              <a:rPr lang="en-US" sz="2400" dirty="0">
                <a:ea typeface="+mn-lt"/>
                <a:cs typeface="+mn-lt"/>
              </a:rPr>
              <a:t>CNNs apply convolutional and pooling layers to progressively extract and combine features from images.</a:t>
            </a:r>
            <a:endParaRPr lang="en-US" sz="2400"/>
          </a:p>
          <a:p>
            <a:pPr marL="285750" indent="-285750">
              <a:buFont typeface="Arial"/>
              <a:buChar char="•"/>
            </a:pPr>
            <a:r>
              <a:rPr lang="en-US" sz="2400" dirty="0">
                <a:ea typeface="+mn-lt"/>
                <a:cs typeface="+mn-lt"/>
              </a:rPr>
              <a:t>Beyond image recognition, CNNs find applications in diverse fields such as speech recognition, natural language processing, and time series forecasting due to their ability to learn intricate patterns.</a:t>
            </a:r>
            <a:endParaRPr lang="en-US" sz="2400"/>
          </a:p>
          <a:p>
            <a:endParaRPr lang="en-US" dirty="0"/>
          </a:p>
        </p:txBody>
      </p:sp>
    </p:spTree>
    <p:extLst>
      <p:ext uri="{BB962C8B-B14F-4D97-AF65-F5344CB8AC3E}">
        <p14:creationId xmlns:p14="http://schemas.microsoft.com/office/powerpoint/2010/main" val="188428428"/>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Rectangle 4">
            <a:extLst>
              <a:ext uri="{FF2B5EF4-FFF2-40B4-BE49-F238E27FC236}">
                <a16:creationId xmlns:a16="http://schemas.microsoft.com/office/drawing/2014/main" id="{1508B82A-F8F3-78C9-5E25-02C8BCD9479C}"/>
              </a:ext>
            </a:extLst>
          </p:cNvPr>
          <p:cNvSpPr/>
          <p:nvPr/>
        </p:nvSpPr>
        <p:spPr>
          <a:xfrm>
            <a:off x="6000" y="-6000"/>
            <a:ext cx="1003008" cy="6864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D243BE0-8139-8118-428A-F238ECBB71FF}"/>
              </a:ext>
            </a:extLst>
          </p:cNvPr>
          <p:cNvSpPr/>
          <p:nvPr/>
        </p:nvSpPr>
        <p:spPr>
          <a:xfrm>
            <a:off x="10879270" y="-6000"/>
            <a:ext cx="131273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What is Convolutional Neural Network — CNN (Deep Learning) | by Nafiz  Shahriar | Medium">
            <a:extLst>
              <a:ext uri="{FF2B5EF4-FFF2-40B4-BE49-F238E27FC236}">
                <a16:creationId xmlns:a16="http://schemas.microsoft.com/office/drawing/2014/main" id="{91820469-EA08-54A5-C800-8B9A9328CEAA}"/>
              </a:ext>
            </a:extLst>
          </p:cNvPr>
          <p:cNvPicPr>
            <a:picLocks noChangeAspect="1"/>
          </p:cNvPicPr>
          <p:nvPr/>
        </p:nvPicPr>
        <p:blipFill>
          <a:blip r:embed="rId2"/>
          <a:stretch>
            <a:fillRect/>
          </a:stretch>
        </p:blipFill>
        <p:spPr>
          <a:xfrm>
            <a:off x="1011408" y="-4301"/>
            <a:ext cx="9865461" cy="5888602"/>
          </a:xfrm>
          <a:prstGeom prst="rect">
            <a:avLst/>
          </a:prstGeom>
        </p:spPr>
      </p:pic>
      <p:sp>
        <p:nvSpPr>
          <p:cNvPr id="2" name="TextBox 1">
            <a:extLst>
              <a:ext uri="{FF2B5EF4-FFF2-40B4-BE49-F238E27FC236}">
                <a16:creationId xmlns:a16="http://schemas.microsoft.com/office/drawing/2014/main" id="{535E28C0-CCD5-88F9-6D1D-83AC74329B89}"/>
              </a:ext>
            </a:extLst>
          </p:cNvPr>
          <p:cNvSpPr txBox="1"/>
          <p:nvPr/>
        </p:nvSpPr>
        <p:spPr>
          <a:xfrm>
            <a:off x="2572423" y="5986205"/>
            <a:ext cx="28560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Pic: CNN Architecture</a:t>
            </a:r>
          </a:p>
        </p:txBody>
      </p:sp>
      <p:sp>
        <p:nvSpPr>
          <p:cNvPr id="3" name="TextBox 2">
            <a:extLst>
              <a:ext uri="{FF2B5EF4-FFF2-40B4-BE49-F238E27FC236}">
                <a16:creationId xmlns:a16="http://schemas.microsoft.com/office/drawing/2014/main" id="{46CE1CC7-ED82-B143-8392-EFE85D4E5ADA}"/>
              </a:ext>
            </a:extLst>
          </p:cNvPr>
          <p:cNvSpPr txBox="1"/>
          <p:nvPr/>
        </p:nvSpPr>
        <p:spPr>
          <a:xfrm>
            <a:off x="6739533" y="5988000"/>
            <a:ext cx="415156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Adopted from: </a:t>
            </a:r>
            <a:r>
              <a:rPr lang="en-US" dirty="0">
                <a:ea typeface="+mn-lt"/>
                <a:cs typeface="+mn-lt"/>
              </a:rPr>
              <a:t>https://nafizshahriar.medium.com/</a:t>
            </a:r>
            <a:endParaRPr lang="en-US" dirty="0"/>
          </a:p>
        </p:txBody>
      </p:sp>
    </p:spTree>
    <p:extLst>
      <p:ext uri="{BB962C8B-B14F-4D97-AF65-F5344CB8AC3E}">
        <p14:creationId xmlns:p14="http://schemas.microsoft.com/office/powerpoint/2010/main" val="4238042044"/>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Rectangle 4">
            <a:extLst>
              <a:ext uri="{FF2B5EF4-FFF2-40B4-BE49-F238E27FC236}">
                <a16:creationId xmlns:a16="http://schemas.microsoft.com/office/drawing/2014/main" id="{1508B82A-F8F3-78C9-5E25-02C8BCD9479C}"/>
              </a:ext>
            </a:extLst>
          </p:cNvPr>
          <p:cNvSpPr/>
          <p:nvPr/>
        </p:nvSpPr>
        <p:spPr>
          <a:xfrm>
            <a:off x="6000" y="-6000"/>
            <a:ext cx="1854000" cy="6864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Types of Tumor</a:t>
            </a:r>
          </a:p>
        </p:txBody>
      </p:sp>
      <p:sp>
        <p:nvSpPr>
          <p:cNvPr id="6" name="Rectangle 5">
            <a:extLst>
              <a:ext uri="{FF2B5EF4-FFF2-40B4-BE49-F238E27FC236}">
                <a16:creationId xmlns:a16="http://schemas.microsoft.com/office/drawing/2014/main" id="{ED243BE0-8139-8118-428A-F238ECBB71FF}"/>
              </a:ext>
            </a:extLst>
          </p:cNvPr>
          <p:cNvSpPr/>
          <p:nvPr/>
        </p:nvSpPr>
        <p:spPr>
          <a:xfrm>
            <a:off x="10362000" y="-6000"/>
            <a:ext cx="18300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Frontiers | Brain tumor classification from MRI scans: a framework of  hybrid deep learning model with Bayesian optimization and quantum  theory-based marine predator algorithm">
            <a:extLst>
              <a:ext uri="{FF2B5EF4-FFF2-40B4-BE49-F238E27FC236}">
                <a16:creationId xmlns:a16="http://schemas.microsoft.com/office/drawing/2014/main" id="{7181986F-049E-6616-978A-92840A79BFBA}"/>
              </a:ext>
            </a:extLst>
          </p:cNvPr>
          <p:cNvPicPr>
            <a:picLocks noChangeAspect="1"/>
          </p:cNvPicPr>
          <p:nvPr/>
        </p:nvPicPr>
        <p:blipFill>
          <a:blip r:embed="rId2"/>
          <a:stretch>
            <a:fillRect/>
          </a:stretch>
        </p:blipFill>
        <p:spPr>
          <a:xfrm>
            <a:off x="1862400" y="14513"/>
            <a:ext cx="8491199" cy="6828974"/>
          </a:xfrm>
          <a:prstGeom prst="rect">
            <a:avLst/>
          </a:prstGeom>
        </p:spPr>
      </p:pic>
    </p:spTree>
    <p:extLst>
      <p:ext uri="{BB962C8B-B14F-4D97-AF65-F5344CB8AC3E}">
        <p14:creationId xmlns:p14="http://schemas.microsoft.com/office/powerpoint/2010/main" val="2212570250"/>
      </p:ext>
    </p:extLst>
  </p:cSld>
  <p:clrMapOvr>
    <a:overrideClrMapping bg1="dk1" tx1="lt1" bg2="dk2" tx2="lt2" accent1="accent1" accent2="accent2" accent3="accent3" accent4="accent4" accent5="accent5" accent6="accent6" hlink="hlink" folHlink="folHlink"/>
  </p:clrMapOvr>
  <p:transition spd="slow">
    <p:push dir="u"/>
  </p:transition>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366</TotalTime>
  <Words>1730</Words>
  <Application>Microsoft Macintosh PowerPoint</Application>
  <PresentationFormat>Widescreen</PresentationFormat>
  <Paragraphs>154</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Söhne</vt:lpstr>
      <vt:lpstr>Times New Roman</vt:lpstr>
      <vt:lpstr>Trebuchet MS</vt:lpstr>
      <vt:lpstr>Wingdings</vt:lpstr>
      <vt:lpstr>Wingdings 3</vt:lpstr>
      <vt:lpstr>Facet</vt:lpstr>
      <vt:lpstr>Using Artificial Intelligence to Diagnose Brain Tumors: A Neural Network Approach</vt:lpstr>
      <vt:lpstr>Agenda:</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CNN Architecture result:</vt:lpstr>
      <vt:lpstr>PowerPoint Presentation</vt:lpstr>
      <vt:lpstr>PowerPoint Presentation</vt:lpstr>
      <vt:lpstr>Optimizers:</vt:lpstr>
      <vt:lpstr>PowerPoint Presentation</vt:lpstr>
      <vt:lpstr>PowerPoint Presentation</vt:lpstr>
      <vt:lpstr>PowerPoint Presentation</vt:lpstr>
      <vt:lpstr>Research Future Scope:</vt:lpstr>
      <vt:lpstr>PowerPoint Presentation</vt:lpstr>
      <vt:lpstr>Acknowledgements: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Artificial Intelligence to Diagnose Brain Tumors: A Neural Network Approach</dc:title>
  <dc:creator>Bimal Itani</dc:creator>
  <cp:lastModifiedBy>Bimal Itani</cp:lastModifiedBy>
  <cp:revision>1041</cp:revision>
  <dcterms:created xsi:type="dcterms:W3CDTF">2024-05-22T18:59:22Z</dcterms:created>
  <dcterms:modified xsi:type="dcterms:W3CDTF">2024-06-24T01:02:24Z</dcterms:modified>
</cp:coreProperties>
</file>

<file path=docProps/thumbnail.jpeg>
</file>